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0"/>
  </p:notesMasterIdLst>
  <p:sldIdLst>
    <p:sldId id="256" r:id="rId2"/>
    <p:sldId id="258" r:id="rId3"/>
    <p:sldId id="259" r:id="rId4"/>
    <p:sldId id="260" r:id="rId5"/>
    <p:sldId id="318" r:id="rId6"/>
    <p:sldId id="263" r:id="rId7"/>
    <p:sldId id="319" r:id="rId8"/>
    <p:sldId id="320" r:id="rId9"/>
    <p:sldId id="266" r:id="rId10"/>
    <p:sldId id="267" r:id="rId11"/>
    <p:sldId id="268" r:id="rId12"/>
    <p:sldId id="269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31" r:id="rId32"/>
    <p:sldId id="333" r:id="rId33"/>
    <p:sldId id="334" r:id="rId34"/>
    <p:sldId id="335" r:id="rId35"/>
    <p:sldId id="336" r:id="rId36"/>
    <p:sldId id="337" r:id="rId37"/>
    <p:sldId id="338" r:id="rId38"/>
    <p:sldId id="288" r:id="rId39"/>
    <p:sldId id="289" r:id="rId40"/>
    <p:sldId id="290" r:id="rId41"/>
    <p:sldId id="291" r:id="rId42"/>
    <p:sldId id="292" r:id="rId43"/>
    <p:sldId id="293" r:id="rId44"/>
    <p:sldId id="339" r:id="rId45"/>
    <p:sldId id="340" r:id="rId46"/>
    <p:sldId id="341" r:id="rId47"/>
    <p:sldId id="342" r:id="rId48"/>
    <p:sldId id="343" r:id="rId49"/>
    <p:sldId id="304" r:id="rId50"/>
    <p:sldId id="305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7" r:id="rId61"/>
    <p:sldId id="344" r:id="rId62"/>
    <p:sldId id="345" r:id="rId63"/>
    <p:sldId id="347" r:id="rId64"/>
    <p:sldId id="348" r:id="rId65"/>
    <p:sldId id="349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50" r:id="rId77"/>
    <p:sldId id="351" r:id="rId78"/>
    <p:sldId id="352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3" autoAdjust="0"/>
    <p:restoredTop sz="94109" autoAdjust="0"/>
  </p:normalViewPr>
  <p:slideViewPr>
    <p:cSldViewPr snapToGrid="0">
      <p:cViewPr varScale="1">
        <p:scale>
          <a:sx n="69" d="100"/>
          <a:sy n="69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2AF0D8B-D445-4986-B4F7-13713CA77CFF}" type="datetime8">
              <a:rPr lang="zh-TW" altLang="en-US">
                <a:ea typeface="新細明體" charset="-120"/>
              </a:rPr>
              <a:pPr/>
              <a:t>二○一五年十月二十八日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156237A-6406-41FD-955A-1D64CD65F3F9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Non-decreasing order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What must it be stable?</a:t>
            </a:r>
          </a:p>
        </p:txBody>
      </p:sp>
    </p:spTree>
    <p:extLst>
      <p:ext uri="{BB962C8B-B14F-4D97-AF65-F5344CB8AC3E}">
        <p14:creationId xmlns:p14="http://schemas.microsoft.com/office/powerpoint/2010/main" val="3221426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47C9E88C-D8D7-4829-B0B0-7B9DCCAF52F6}" type="datetime8">
              <a:rPr lang="zh-TW" altLang="en-US">
                <a:ea typeface="新細明體" charset="-120"/>
              </a:rPr>
              <a:pPr/>
              <a:t>二○一五年十月二十八日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933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9FC0836-BC1F-46A1-ABDE-3163E9D2C081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59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What’s the complexity? What’s the constant in 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O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(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d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( 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n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 </a:t>
            </a:r>
            <a:r>
              <a:rPr lang="en-US" altLang="zh-TW" sz="900" smtClean="0">
                <a:latin typeface="Symbol" panose="05050102010706020507" pitchFamily="18" charset="2"/>
                <a:ea typeface="新細明體" charset="-120"/>
              </a:rPr>
              <a:t>+ 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N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084106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300" smtClean="0"/>
              <a:t>Sequences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D873E53-3A05-4CBE-A7D0-36684CC0FC49}" type="datetime8">
              <a:rPr lang="en-US" altLang="en-US" sz="1300"/>
              <a:pPr eaLnBrk="1" hangingPunct="1"/>
              <a:t>10/28/2015 9:24 AM</a:t>
            </a:fld>
            <a:endParaRPr lang="en-US" altLang="en-US" sz="130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76EFE26-6D8B-446A-8C4E-56A571944558}" type="slidenum">
              <a:rPr lang="en-US" altLang="en-US" sz="1300"/>
              <a:pPr eaLnBrk="1" hangingPunct="1"/>
              <a:t>61</a:t>
            </a:fld>
            <a:endParaRPr lang="en-US" altLang="en-US" sz="1300"/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2746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8099FF2-89F2-4D38-A398-1F71F39C7652}" type="datetime8">
              <a:rPr lang="zh-TW" altLang="en-US">
                <a:ea typeface="新細明體" charset="-120"/>
              </a:rPr>
              <a:pPr/>
              <a:t>二○一五年十月二十八日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72B1797-4F93-4802-8BD4-C6F057BCE4E3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39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BED0D1D2-6DA4-4573-9C38-A2E9C3E460D8}" type="datetime8">
              <a:rPr lang="zh-TW" altLang="en-US">
                <a:ea typeface="新細明體" charset="-120"/>
              </a:rPr>
              <a:pPr/>
              <a:t>二○一五年十月二十八日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29CDC09-17E8-431F-AF61-5B9E551313DA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962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903D35F-5096-4AC9-BDCA-6B1754DD920D}" type="datetime8">
              <a:rPr lang="zh-TW" altLang="en-US">
                <a:ea typeface="新細明體" charset="-120"/>
              </a:rPr>
              <a:pPr/>
              <a:t>二○一五年十月二十八日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F044DF5-BB96-47E2-AF95-CDC373FE25F1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331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300" smtClean="0"/>
              <a:t>(2,4) Trees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D80B5D8-912A-454E-B358-FA30C44B71B9}" type="datetime8">
              <a:rPr lang="en-US" altLang="en-US" sz="1300"/>
              <a:pPr eaLnBrk="1" hangingPunct="1"/>
              <a:t>10/28/2015 9:24 AM</a:t>
            </a:fld>
            <a:endParaRPr lang="en-US" altLang="en-US" sz="130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4DE9AA5-68C7-468E-8470-3F4AD57115B6}" type="slidenum">
              <a:rPr lang="en-US" altLang="en-US" sz="1300"/>
              <a:pPr eaLnBrk="1" hangingPunct="1"/>
              <a:t>44</a:t>
            </a:fld>
            <a:endParaRPr lang="en-US" altLang="en-US" sz="1300"/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932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6C89F54-ACF9-4662-944D-10D34FE2B372}" type="datetime8">
              <a:rPr lang="zh-TW" altLang="en-US">
                <a:ea typeface="新細明體" charset="-120"/>
              </a:rPr>
              <a:pPr/>
              <a:t>二○一五年十月二十八日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C126A1D-76E8-4040-B316-6BE1CB2B7B64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757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1B6DB4A-A600-4122-87E4-E2836496AF59}" type="datetime8">
              <a:rPr lang="zh-TW" altLang="en-US">
                <a:ea typeface="新細明體" charset="-120"/>
              </a:rPr>
              <a:pPr/>
              <a:t>二○一五年十月二十八日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7B3BB24-2B6F-432F-BE25-4E23B073D047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Is it in-place?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Is it stable?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Can we use a hash table instead of a bucket array?</a:t>
            </a:r>
          </a:p>
        </p:txBody>
      </p:sp>
    </p:spTree>
    <p:extLst>
      <p:ext uri="{BB962C8B-B14F-4D97-AF65-F5344CB8AC3E}">
        <p14:creationId xmlns:p14="http://schemas.microsoft.com/office/powerpoint/2010/main" val="362390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36668AA-7B2F-4947-92E3-2835212B8620}" type="datetime8">
              <a:rPr lang="zh-TW" altLang="en-US">
                <a:ea typeface="新細明體" charset="-120"/>
              </a:rPr>
              <a:pPr/>
              <a:t>二○一五年十月二十八日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862B830-20AD-44E4-B9FB-B907F16F1E87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Non-decreasing order</a:t>
            </a:r>
          </a:p>
        </p:txBody>
      </p:sp>
    </p:spTree>
    <p:extLst>
      <p:ext uri="{BB962C8B-B14F-4D97-AF65-F5344CB8AC3E}">
        <p14:creationId xmlns:p14="http://schemas.microsoft.com/office/powerpoint/2010/main" val="171672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2E0C2A8-08B9-4188-A9CE-F48671E78EBD}" type="datetime8">
              <a:rPr lang="zh-TW" altLang="en-US">
                <a:ea typeface="新細明體" charset="-120"/>
              </a:rPr>
              <a:pPr/>
              <a:t>二○一五年十月二十八日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7762772-DBC7-4DC5-975B-D5496FBB4854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Non-decreasing order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What must it be stable?</a:t>
            </a:r>
          </a:p>
        </p:txBody>
      </p:sp>
    </p:spTree>
    <p:extLst>
      <p:ext uri="{BB962C8B-B14F-4D97-AF65-F5344CB8AC3E}">
        <p14:creationId xmlns:p14="http://schemas.microsoft.com/office/powerpoint/2010/main" val="128617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Sets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1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r>
              <a:rPr lang="en-US" sz="4000" dirty="0" smtClean="0"/>
              <a:t>Sorting, Sets, and Selection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C++, Goodrich, </a:t>
            </a:r>
            <a:r>
              <a:rPr lang="en-US" dirty="0" err="1"/>
              <a:t>Tamassia</a:t>
            </a:r>
            <a:r>
              <a:rPr lang="en-US" dirty="0"/>
              <a:t> and Mount (Wiley 2004) and slides from Nancy M. </a:t>
            </a:r>
            <a:r>
              <a:rPr lang="en-US" dirty="0" smtClean="0"/>
              <a:t>Amato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Merging Two Sorted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The conquer step of merge-sort consists of merging two sorted sequences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 smtClean="0"/>
                  <a:t> into a sorted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containing the union of the elements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Merging two sorted sequences, each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 elements and implemented by means of a doubly linked list,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096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 r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904571" cy="460851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/>
                  <a:t>Algorithm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𝑚𝑒𝑟𝑔𝑒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/>
                  <a:t>Input:</a:t>
                </a:r>
                <a:r>
                  <a:rPr lang="en-US" sz="1600" dirty="0" smtClean="0"/>
                  <a:t> Sequences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/>
                  <a:t> elements each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/>
                  <a:t>Output:</a:t>
                </a:r>
                <a:r>
                  <a:rPr lang="en-US" sz="1600" dirty="0" smtClean="0"/>
                  <a:t> Sorted sequence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/>
                  <a:t>while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𝑒𝑚𝑝𝑡𝑦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𝑒𝑚𝑝𝑡𝑦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/>
                  <a:t> </a:t>
                </a:r>
                <a:r>
                  <a:rPr lang="en-US" sz="1600" b="1" dirty="0" smtClean="0"/>
                  <a:t>   if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𝑓𝑟𝑜𝑛𝑡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𝑓𝑟𝑜𝑛𝑡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𝑖𝑛𝑠𝑒𝑟𝑡𝐵𝑎𝑐𝑘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𝑓𝑟𝑜𝑛𝑡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</m:d>
                  </m:oMath>
                </a14:m>
                <a:r>
                  <a:rPr lang="en-US" sz="1600" dirty="0" smtClean="0"/>
                  <a:t>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𝑒𝑟𝑎𝑠𝑒𝐹𝑟𝑜𝑛𝑡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</a:t>
                </a:r>
                <a:r>
                  <a:rPr lang="en-US" sz="1600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𝑖𝑛𝑠𝑒𝑟𝑡𝐵𝑎𝑐𝑘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𝑓𝑟𝑜𝑛𝑡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</m:d>
                  </m:oMath>
                </a14:m>
                <a:r>
                  <a:rPr lang="en-US" sz="1600" dirty="0" smtClean="0"/>
                  <a:t>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𝑒𝑟𝑎𝑠𝑒𝐹𝑟𝑜𝑛𝑡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/>
                  <a:t>while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𝑒𝑚𝑝𝑡𝑦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𝑖𝑛𝑠𝑒𝑟𝑡𝐵𝑎𝑐𝑘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𝑓𝑟𝑜𝑛𝑡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</m:d>
                  </m:oMath>
                </a14:m>
                <a:r>
                  <a:rPr lang="en-US" sz="1600" dirty="0" smtClean="0"/>
                  <a:t>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𝑒𝑟𝑎𝑠𝑒𝐹𝑟𝑜𝑛𝑡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/>
                  <a:t>while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𝑒𝑚𝑝𝑡𝑦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𝑖𝑛𝑠𝑒𝑟𝑡𝐵𝑎𝑐𝑘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𝑓𝑟𝑜𝑛𝑡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</m:d>
                  </m:oMath>
                </a14:m>
                <a:r>
                  <a:rPr lang="en-US" sz="1600" dirty="0" smtClean="0"/>
                  <a:t>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𝑒𝑟𝑎𝑠𝑒𝐹𝑟𝑜𝑛𝑡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sz="160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/>
                  <a:t>return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904571" cy="4608514"/>
              </a:xfrm>
              <a:blipFill rotWithShape="0">
                <a:blip r:embed="rId3"/>
                <a:stretch>
                  <a:fillRect l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0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And the complexity of mergesort…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So, the  running time of Merge Sort can be expressed by the recurrence equation:</a:t>
                </a:r>
                <a:br>
                  <a:rPr lang="en-US" altLang="zh-TW" dirty="0" smtClean="0"/>
                </a:br>
                <a:r>
                  <a:rPr lang="en-US" altLang="zh-TW" dirty="0" smtClean="0">
                    <a:solidFill>
                      <a:schemeClr val="accent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198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2"/>
                <a:stretch>
                  <a:fillRect l="-2500" t="-2238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/>
                  <a:t>Algorithm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u="sng">
                        <a:latin typeface="Cambria Math" panose="02040503050406030204" pitchFamily="18" charset="0"/>
                      </a:rPr>
                      <m:t>mergeSort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Input:</a:t>
                </a:r>
                <a:r>
                  <a:rPr lang="en-US" dirty="0"/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elements, </a:t>
                </a:r>
                <a:br>
                  <a:rPr lang="en-US" dirty="0"/>
                </a:br>
                <a:r>
                  <a:rPr lang="en-US" dirty="0"/>
                  <a:t>          Comparator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Output:</a:t>
                </a:r>
                <a:r>
                  <a:rPr lang="en-US" dirty="0"/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sorted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partition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mergeSort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mergeSort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merge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752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6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Merge-Sort Execution Tree (recursive calls)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5"/>
            <a:ext cx="4878389" cy="396174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An execution of merge-sort is depicted by a binary tree</a:t>
            </a:r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ach node represents a recursive call of merge-sort and stores</a:t>
            </a:r>
          </a:p>
          <a:p>
            <a:pPr lvl="2"/>
            <a:r>
              <a:rPr lang="en-US" altLang="zh-TW" dirty="0"/>
              <a:t>U</a:t>
            </a:r>
            <a:r>
              <a:rPr lang="en-US" altLang="zh-TW" dirty="0" smtClean="0"/>
              <a:t>nsorted sequence before the execution and its partition</a:t>
            </a:r>
          </a:p>
          <a:p>
            <a:pPr lvl="2"/>
            <a:r>
              <a:rPr lang="en-US" altLang="zh-TW" dirty="0"/>
              <a:t>S</a:t>
            </a:r>
            <a:r>
              <a:rPr lang="en-US" altLang="zh-TW" dirty="0" smtClean="0"/>
              <a:t>orted sequence at the end of the execution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root is the initial call 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leaves are calls on subsequences of size 0 or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19799" y="2505307"/>
            <a:ext cx="5438776" cy="2438400"/>
            <a:chOff x="6019799" y="2505307"/>
            <a:chExt cx="5438776" cy="2438400"/>
          </a:xfrm>
        </p:grpSpPr>
        <p:sp>
          <p:nvSpPr>
            <p:cNvPr id="190468" name="AutoShape 4"/>
            <p:cNvSpPr>
              <a:spLocks noChangeArrowheads="1"/>
            </p:cNvSpPr>
            <p:nvPr/>
          </p:nvSpPr>
          <p:spPr bwMode="auto">
            <a:xfrm>
              <a:off x="6896099" y="2505307"/>
              <a:ext cx="3657600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7  2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9  4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2  4  7  9</a:t>
              </a:r>
            </a:p>
          </p:txBody>
        </p:sp>
        <p:sp>
          <p:nvSpPr>
            <p:cNvPr id="190469" name="AutoShape 5"/>
            <p:cNvSpPr>
              <a:spLocks noChangeArrowheads="1"/>
            </p:cNvSpPr>
            <p:nvPr/>
          </p:nvSpPr>
          <p:spPr bwMode="auto">
            <a:xfrm>
              <a:off x="6134099" y="3419707"/>
              <a:ext cx="2133600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2 </a:t>
              </a:r>
              <a:r>
                <a:rPr lang="en-US" altLang="zh-TW" dirty="0">
                  <a:ea typeface="新細明體" charset="-120"/>
                </a:rPr>
                <a:t>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2  7</a:t>
              </a:r>
            </a:p>
          </p:txBody>
        </p:sp>
        <p:sp>
          <p:nvSpPr>
            <p:cNvPr id="190470" name="AutoShape 6"/>
            <p:cNvSpPr>
              <a:spLocks noChangeArrowheads="1"/>
            </p:cNvSpPr>
            <p:nvPr/>
          </p:nvSpPr>
          <p:spPr bwMode="auto">
            <a:xfrm>
              <a:off x="9182099" y="3419707"/>
              <a:ext cx="2133600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4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4  9</a:t>
              </a:r>
            </a:p>
          </p:txBody>
        </p:sp>
        <p:sp>
          <p:nvSpPr>
            <p:cNvPr id="190471" name="AutoShape 7"/>
            <p:cNvSpPr>
              <a:spLocks noChangeArrowheads="1"/>
            </p:cNvSpPr>
            <p:nvPr/>
          </p:nvSpPr>
          <p:spPr bwMode="auto">
            <a:xfrm>
              <a:off x="6019799" y="4334107"/>
              <a:ext cx="1028700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190472" name="AutoShape 8"/>
            <p:cNvSpPr>
              <a:spLocks noChangeArrowheads="1"/>
            </p:cNvSpPr>
            <p:nvPr/>
          </p:nvSpPr>
          <p:spPr bwMode="auto">
            <a:xfrm>
              <a:off x="7429499" y="4334107"/>
              <a:ext cx="990600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90473" name="AutoShape 9"/>
            <p:cNvSpPr>
              <a:spLocks noChangeArrowheads="1"/>
            </p:cNvSpPr>
            <p:nvPr/>
          </p:nvSpPr>
          <p:spPr bwMode="auto">
            <a:xfrm>
              <a:off x="9058274" y="4334107"/>
              <a:ext cx="1009650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190474" name="AutoShape 10"/>
            <p:cNvSpPr>
              <a:spLocks noChangeArrowheads="1"/>
            </p:cNvSpPr>
            <p:nvPr/>
          </p:nvSpPr>
          <p:spPr bwMode="auto">
            <a:xfrm>
              <a:off x="10477500" y="4334107"/>
              <a:ext cx="981075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4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cxnSp>
          <p:nvCxnSpPr>
            <p:cNvPr id="43020" name="AutoShape 11"/>
            <p:cNvCxnSpPr>
              <a:cxnSpLocks noChangeShapeType="1"/>
              <a:stCxn id="190469" idx="0"/>
              <a:endCxn id="190468" idx="2"/>
            </p:cNvCxnSpPr>
            <p:nvPr/>
          </p:nvCxnSpPr>
          <p:spPr bwMode="auto">
            <a:xfrm flipV="1">
              <a:off x="7200899" y="3124432"/>
              <a:ext cx="15240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2"/>
            <p:cNvCxnSpPr>
              <a:cxnSpLocks noChangeShapeType="1"/>
              <a:stCxn id="190470" idx="0"/>
              <a:endCxn id="190468" idx="2"/>
            </p:cNvCxnSpPr>
            <p:nvPr/>
          </p:nvCxnSpPr>
          <p:spPr bwMode="auto">
            <a:xfrm flipH="1" flipV="1">
              <a:off x="8724899" y="3124432"/>
              <a:ext cx="15240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3"/>
            <p:cNvCxnSpPr>
              <a:cxnSpLocks noChangeShapeType="1"/>
              <a:stCxn id="190471" idx="0"/>
              <a:endCxn id="190469" idx="2"/>
            </p:cNvCxnSpPr>
            <p:nvPr/>
          </p:nvCxnSpPr>
          <p:spPr bwMode="auto">
            <a:xfrm flipV="1">
              <a:off x="6534149" y="4038832"/>
              <a:ext cx="6667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14"/>
            <p:cNvCxnSpPr>
              <a:cxnSpLocks noChangeShapeType="1"/>
              <a:stCxn id="190473" idx="0"/>
              <a:endCxn id="190470" idx="2"/>
            </p:cNvCxnSpPr>
            <p:nvPr/>
          </p:nvCxnSpPr>
          <p:spPr bwMode="auto">
            <a:xfrm flipV="1">
              <a:off x="9563099" y="4038832"/>
              <a:ext cx="6858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4" name="AutoShape 15"/>
            <p:cNvCxnSpPr>
              <a:cxnSpLocks noChangeShapeType="1"/>
              <a:stCxn id="190469" idx="2"/>
              <a:endCxn id="190472" idx="0"/>
            </p:cNvCxnSpPr>
            <p:nvPr/>
          </p:nvCxnSpPr>
          <p:spPr bwMode="auto">
            <a:xfrm>
              <a:off x="7200899" y="4038832"/>
              <a:ext cx="7239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5" name="AutoShape 16"/>
            <p:cNvCxnSpPr>
              <a:cxnSpLocks noChangeShapeType="1"/>
              <a:stCxn id="190470" idx="2"/>
              <a:endCxn id="190474" idx="0"/>
            </p:cNvCxnSpPr>
            <p:nvPr/>
          </p:nvCxnSpPr>
          <p:spPr bwMode="auto">
            <a:xfrm>
              <a:off x="10248899" y="4038832"/>
              <a:ext cx="719138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27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81200" y="3048000"/>
            <a:ext cx="8229600" cy="3505200"/>
            <a:chOff x="1925444" y="3048000"/>
            <a:chExt cx="8229600" cy="3505200"/>
          </a:xfrm>
        </p:grpSpPr>
        <p:cxnSp>
          <p:nvCxnSpPr>
            <p:cNvPr id="7" name="AutoShape 4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flipV="1">
              <a:off x="27525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  <a:stCxn id="18" idx="0"/>
              <a:endCxn id="14" idx="2"/>
            </p:cNvCxnSpPr>
            <p:nvPr/>
          </p:nvCxnSpPr>
          <p:spPr bwMode="auto">
            <a:xfrm flipH="1" flipV="1">
              <a:off x="38209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flipV="1">
              <a:off x="22858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7"/>
            <p:cNvCxnSpPr>
              <a:cxnSpLocks noChangeShapeType="1"/>
              <a:stCxn id="24" idx="0"/>
              <a:endCxn id="18" idx="2"/>
            </p:cNvCxnSpPr>
            <p:nvPr/>
          </p:nvCxnSpPr>
          <p:spPr bwMode="auto">
            <a:xfrm flipV="1">
              <a:off x="44082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17" idx="2"/>
              <a:endCxn id="23" idx="0"/>
            </p:cNvCxnSpPr>
            <p:nvPr/>
          </p:nvCxnSpPr>
          <p:spPr bwMode="auto">
            <a:xfrm>
              <a:off x="27525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8" idx="2"/>
              <a:endCxn id="25" idx="0"/>
            </p:cNvCxnSpPr>
            <p:nvPr/>
          </p:nvCxnSpPr>
          <p:spPr bwMode="auto">
            <a:xfrm>
              <a:off x="48877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539807" y="4075113"/>
              <a:ext cx="6981825" cy="427037"/>
              <a:chOff x="771" y="2764"/>
              <a:chExt cx="4398" cy="269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771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1"/>
                    </a:solidFill>
                  </a:rPr>
                  <a:t>7  2  9  4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2  4  7  9</a:t>
                </a: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3555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3  8  6  1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1  3  8  6</a:t>
                </a:r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058794" y="5100638"/>
              <a:ext cx="7996238" cy="427037"/>
              <a:chOff x="468" y="3168"/>
              <a:chExt cx="5037" cy="269"/>
            </a:xfrm>
          </p:grpSpPr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1"/>
                    </a:solidFill>
                  </a:rPr>
                  <a:t>7  2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2  7</a:t>
                </a:r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9  4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4  9</a:t>
                </a:r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3  8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3  8</a:t>
                </a:r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6  1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1  6</a:t>
                </a: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1925444" y="6126163"/>
              <a:ext cx="8229600" cy="427037"/>
              <a:chOff x="384" y="3571"/>
              <a:chExt cx="5184" cy="269"/>
            </a:xfrm>
          </p:grpSpPr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2"/>
                    </a:solidFill>
                  </a:rPr>
                  <a:t>7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7</a:t>
                </a:r>
              </a:p>
            </p:txBody>
          </p:sp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2"/>
                    </a:solidFill>
                  </a:rPr>
                  <a:t>2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2</a:t>
                </a:r>
              </a:p>
            </p:txBody>
          </p:sp>
          <p:sp>
            <p:nvSpPr>
              <p:cNvPr id="24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9</a:t>
                </a:r>
              </a:p>
            </p:txBody>
          </p:sp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4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4</a:t>
                </a:r>
              </a:p>
            </p:txBody>
          </p:sp>
          <p:sp>
            <p:nvSpPr>
              <p:cNvPr id="26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3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3</a:t>
                </a:r>
              </a:p>
            </p:txBody>
          </p:sp>
          <p:sp>
            <p:nvSpPr>
              <p:cNvPr id="27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8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8</a:t>
                </a:r>
              </a:p>
            </p:txBody>
          </p:sp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6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6</a:t>
                </a:r>
              </a:p>
            </p:txBody>
          </p:sp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1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1</a:t>
                </a:r>
              </a:p>
            </p:txBody>
          </p:sp>
        </p:grpSp>
        <p:cxnSp>
          <p:nvCxnSpPr>
            <p:cNvPr id="30" name="AutoShape 27"/>
            <p:cNvCxnSpPr>
              <a:cxnSpLocks noChangeShapeType="1"/>
              <a:stCxn id="19" idx="0"/>
              <a:endCxn id="15" idx="2"/>
            </p:cNvCxnSpPr>
            <p:nvPr/>
          </p:nvCxnSpPr>
          <p:spPr bwMode="auto">
            <a:xfrm flipV="1">
              <a:off x="71721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8"/>
            <p:cNvCxnSpPr>
              <a:cxnSpLocks noChangeShapeType="1"/>
              <a:stCxn id="20" idx="0"/>
              <a:endCxn id="15" idx="2"/>
            </p:cNvCxnSpPr>
            <p:nvPr/>
          </p:nvCxnSpPr>
          <p:spPr bwMode="auto">
            <a:xfrm flipH="1" flipV="1">
              <a:off x="82405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6" idx="0"/>
              <a:endCxn id="19" idx="2"/>
            </p:cNvCxnSpPr>
            <p:nvPr/>
          </p:nvCxnSpPr>
          <p:spPr bwMode="auto">
            <a:xfrm flipV="1">
              <a:off x="67054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0"/>
            <p:cNvCxnSpPr>
              <a:cxnSpLocks noChangeShapeType="1"/>
              <a:stCxn id="28" idx="0"/>
              <a:endCxn id="20" idx="2"/>
            </p:cNvCxnSpPr>
            <p:nvPr/>
          </p:nvCxnSpPr>
          <p:spPr bwMode="auto">
            <a:xfrm flipV="1">
              <a:off x="88278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1"/>
            <p:cNvCxnSpPr>
              <a:cxnSpLocks noChangeShapeType="1"/>
              <a:stCxn id="19" idx="2"/>
              <a:endCxn id="27" idx="0"/>
            </p:cNvCxnSpPr>
            <p:nvPr/>
          </p:nvCxnSpPr>
          <p:spPr bwMode="auto">
            <a:xfrm>
              <a:off x="71721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  <a:stCxn id="20" idx="2"/>
              <a:endCxn id="29" idx="0"/>
            </p:cNvCxnSpPr>
            <p:nvPr/>
          </p:nvCxnSpPr>
          <p:spPr bwMode="auto">
            <a:xfrm>
              <a:off x="93073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>
              <a:off x="3601844" y="3048000"/>
              <a:ext cx="4876800" cy="430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7  2  9  4 </a:t>
              </a:r>
              <a:r>
                <a:rPr lang="en-US" altLang="en-US" sz="1800" b="1" dirty="0">
                  <a:solidFill>
                    <a:schemeClr val="bg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</a:t>
              </a:r>
              <a:r>
                <a:rPr lang="en-US" altLang="en-US" sz="1800" dirty="0"/>
                <a:t> 3  8  6  1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1  2  3  4  6  7  8  9</a:t>
              </a:r>
            </a:p>
          </p:txBody>
        </p:sp>
        <p:cxnSp>
          <p:nvCxnSpPr>
            <p:cNvPr id="37" name="AutoShape 34"/>
            <p:cNvCxnSpPr>
              <a:cxnSpLocks noChangeShapeType="1"/>
              <a:stCxn id="14" idx="0"/>
              <a:endCxn id="36" idx="2"/>
            </p:cNvCxnSpPr>
            <p:nvPr/>
          </p:nvCxnSpPr>
          <p:spPr bwMode="auto">
            <a:xfrm flipV="1">
              <a:off x="3820919" y="3497263"/>
              <a:ext cx="221932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5"/>
            <p:cNvCxnSpPr>
              <a:cxnSpLocks noChangeShapeType="1"/>
              <a:stCxn id="15" idx="0"/>
              <a:endCxn id="36" idx="2"/>
            </p:cNvCxnSpPr>
            <p:nvPr/>
          </p:nvCxnSpPr>
          <p:spPr bwMode="auto">
            <a:xfrm flipH="1" flipV="1">
              <a:off x="6040244" y="3497263"/>
              <a:ext cx="220027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3475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partition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7  2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7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>
              <a:off x="3710298" y="3673476"/>
              <a:ext cx="533400" cy="152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66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partition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b="1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7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H="1">
              <a:off x="2574925" y="4613276"/>
              <a:ext cx="5334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51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base case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b="1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H="1">
              <a:off x="2109788" y="5605464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32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base case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b="1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3150762" y="5636419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190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>
              <a:off x="2114550" y="5610226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3105150" y="5610226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250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…, base case, merge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4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4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4241801" y="5619751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5232401" y="5619751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867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Merge 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4876801" y="3322638"/>
            <a:ext cx="4486275" cy="2011362"/>
            <a:chOff x="1608" y="1824"/>
            <a:chExt cx="3426" cy="1536"/>
          </a:xfrm>
        </p:grpSpPr>
        <p:sp>
          <p:nvSpPr>
            <p:cNvPr id="184324" name="AutoShape 4"/>
            <p:cNvSpPr>
              <a:spLocks noChangeArrowheads="1"/>
            </p:cNvSpPr>
            <p:nvPr/>
          </p:nvSpPr>
          <p:spPr bwMode="auto">
            <a:xfrm>
              <a:off x="2160" y="1824"/>
              <a:ext cx="2306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7  2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9  4  </a:t>
              </a:r>
              <a:r>
                <a:rPr lang="en-US" altLang="zh-TW" sz="1800" b="1" dirty="0">
                  <a:solidFill>
                    <a:schemeClr val="bg2"/>
                  </a:solidFill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ea typeface="新細明體" charset="-120"/>
                </a:rPr>
                <a:t> 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2  4  7  9</a:t>
              </a:r>
            </a:p>
          </p:txBody>
        </p:sp>
        <p:sp>
          <p:nvSpPr>
            <p:cNvPr id="184325" name="AutoShape 5"/>
            <p:cNvSpPr>
              <a:spLocks noChangeArrowheads="1"/>
            </p:cNvSpPr>
            <p:nvPr/>
          </p:nvSpPr>
          <p:spPr bwMode="auto">
            <a:xfrm>
              <a:off x="168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2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ea typeface="新細明體" charset="-120"/>
                </a:rPr>
                <a:t> 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2  7</a:t>
              </a:r>
            </a:p>
          </p:txBody>
        </p:sp>
        <p:sp>
          <p:nvSpPr>
            <p:cNvPr id="184326" name="AutoShape 6"/>
            <p:cNvSpPr>
              <a:spLocks noChangeArrowheads="1"/>
            </p:cNvSpPr>
            <p:nvPr/>
          </p:nvSpPr>
          <p:spPr bwMode="auto">
            <a:xfrm>
              <a:off x="360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4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4  9</a:t>
              </a:r>
            </a:p>
          </p:txBody>
        </p:sp>
        <p:sp>
          <p:nvSpPr>
            <p:cNvPr id="184327" name="AutoShape 7"/>
            <p:cNvSpPr>
              <a:spLocks noChangeArrowheads="1"/>
            </p:cNvSpPr>
            <p:nvPr/>
          </p:nvSpPr>
          <p:spPr bwMode="auto">
            <a:xfrm>
              <a:off x="1608" y="2976"/>
              <a:ext cx="649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184328" name="AutoShape 8"/>
            <p:cNvSpPr>
              <a:spLocks noChangeArrowheads="1"/>
            </p:cNvSpPr>
            <p:nvPr/>
          </p:nvSpPr>
          <p:spPr bwMode="auto">
            <a:xfrm>
              <a:off x="2495" y="2976"/>
              <a:ext cx="623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84329" name="AutoShape 9"/>
            <p:cNvSpPr>
              <a:spLocks noChangeArrowheads="1"/>
            </p:cNvSpPr>
            <p:nvPr/>
          </p:nvSpPr>
          <p:spPr bwMode="auto">
            <a:xfrm>
              <a:off x="3522" y="2976"/>
              <a:ext cx="635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184330" name="AutoShape 10"/>
            <p:cNvSpPr>
              <a:spLocks noChangeArrowheads="1"/>
            </p:cNvSpPr>
            <p:nvPr/>
          </p:nvSpPr>
          <p:spPr bwMode="auto">
            <a:xfrm>
              <a:off x="4416" y="2976"/>
              <a:ext cx="618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4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cxnSp>
          <p:nvCxnSpPr>
            <p:cNvPr id="30733" name="AutoShape 11"/>
            <p:cNvCxnSpPr>
              <a:cxnSpLocks noChangeShapeType="1"/>
              <a:stCxn id="184325" idx="0"/>
              <a:endCxn id="184324" idx="2"/>
            </p:cNvCxnSpPr>
            <p:nvPr/>
          </p:nvCxnSpPr>
          <p:spPr bwMode="auto">
            <a:xfrm flipV="1">
              <a:off x="235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AutoShape 12"/>
            <p:cNvCxnSpPr>
              <a:cxnSpLocks noChangeShapeType="1"/>
              <a:stCxn id="184326" idx="0"/>
              <a:endCxn id="184324" idx="2"/>
            </p:cNvCxnSpPr>
            <p:nvPr/>
          </p:nvCxnSpPr>
          <p:spPr bwMode="auto">
            <a:xfrm flipH="1" flipV="1">
              <a:off x="331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13"/>
            <p:cNvCxnSpPr>
              <a:cxnSpLocks noChangeShapeType="1"/>
              <a:stCxn id="184327" idx="0"/>
              <a:endCxn id="184325" idx="2"/>
            </p:cNvCxnSpPr>
            <p:nvPr/>
          </p:nvCxnSpPr>
          <p:spPr bwMode="auto">
            <a:xfrm flipV="1">
              <a:off x="1932" y="2790"/>
              <a:ext cx="42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14"/>
            <p:cNvCxnSpPr>
              <a:cxnSpLocks noChangeShapeType="1"/>
              <a:stCxn id="184329" idx="0"/>
              <a:endCxn id="184326" idx="2"/>
            </p:cNvCxnSpPr>
            <p:nvPr/>
          </p:nvCxnSpPr>
          <p:spPr bwMode="auto">
            <a:xfrm flipV="1">
              <a:off x="3840" y="2790"/>
              <a:ext cx="432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AutoShape 15"/>
            <p:cNvCxnSpPr>
              <a:cxnSpLocks noChangeShapeType="1"/>
              <a:stCxn id="184325" idx="2"/>
              <a:endCxn id="184328" idx="0"/>
            </p:cNvCxnSpPr>
            <p:nvPr/>
          </p:nvCxnSpPr>
          <p:spPr bwMode="auto">
            <a:xfrm>
              <a:off x="2352" y="2790"/>
              <a:ext cx="456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AutoShape 16"/>
            <p:cNvCxnSpPr>
              <a:cxnSpLocks noChangeShapeType="1"/>
              <a:stCxn id="184326" idx="2"/>
              <a:endCxn id="184330" idx="0"/>
            </p:cNvCxnSpPr>
            <p:nvPr/>
          </p:nvCxnSpPr>
          <p:spPr bwMode="auto">
            <a:xfrm>
              <a:off x="4272" y="2790"/>
              <a:ext cx="453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43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4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4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>
              <a:off x="2489201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4622801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485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call, </a:t>
            </a:r>
            <a:r>
              <a:rPr lang="en-US" dirty="0" smtClean="0"/>
              <a:t>…, merge, merge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3  </a:t>
                  </a:r>
                  <a:r>
                    <a:rPr lang="en-US" altLang="en-US" sz="1800" dirty="0" smtClean="0"/>
                    <a:t>8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6  1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4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3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8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6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1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4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3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8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6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1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6923088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9056688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55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81200" y="3048000"/>
            <a:ext cx="8229600" cy="3505200"/>
            <a:chOff x="1925444" y="3048000"/>
            <a:chExt cx="8229600" cy="3505200"/>
          </a:xfrm>
        </p:grpSpPr>
        <p:cxnSp>
          <p:nvCxnSpPr>
            <p:cNvPr id="7" name="AutoShape 4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flipV="1">
              <a:off x="27525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  <a:stCxn id="18" idx="0"/>
              <a:endCxn id="14" idx="2"/>
            </p:cNvCxnSpPr>
            <p:nvPr/>
          </p:nvCxnSpPr>
          <p:spPr bwMode="auto">
            <a:xfrm flipH="1" flipV="1">
              <a:off x="38209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flipV="1">
              <a:off x="22858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7"/>
            <p:cNvCxnSpPr>
              <a:cxnSpLocks noChangeShapeType="1"/>
              <a:stCxn id="24" idx="0"/>
              <a:endCxn id="18" idx="2"/>
            </p:cNvCxnSpPr>
            <p:nvPr/>
          </p:nvCxnSpPr>
          <p:spPr bwMode="auto">
            <a:xfrm flipV="1">
              <a:off x="44082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17" idx="2"/>
              <a:endCxn id="23" idx="0"/>
            </p:cNvCxnSpPr>
            <p:nvPr/>
          </p:nvCxnSpPr>
          <p:spPr bwMode="auto">
            <a:xfrm>
              <a:off x="27525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8" idx="2"/>
              <a:endCxn id="25" idx="0"/>
            </p:cNvCxnSpPr>
            <p:nvPr/>
          </p:nvCxnSpPr>
          <p:spPr bwMode="auto">
            <a:xfrm>
              <a:off x="48877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539807" y="4075113"/>
              <a:ext cx="6981825" cy="427037"/>
              <a:chOff x="771" y="2764"/>
              <a:chExt cx="4398" cy="269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771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9  4 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2  4  7  9</a:t>
                </a: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3555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3  </a:t>
                </a:r>
                <a:r>
                  <a:rPr lang="en-US" altLang="en-US" sz="1800" dirty="0" smtClean="0"/>
                  <a:t>8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 </a:t>
                </a:r>
                <a:r>
                  <a:rPr lang="en-US" altLang="en-US" sz="1800" dirty="0"/>
                  <a:t>6  1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1  3  8  6</a:t>
                </a:r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058794" y="5100638"/>
              <a:ext cx="7996238" cy="427037"/>
              <a:chOff x="468" y="3168"/>
              <a:chExt cx="5037" cy="269"/>
            </a:xfrm>
          </p:grpSpPr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 </a:t>
                </a:r>
                <a:r>
                  <a:rPr lang="en-US" altLang="en-US" sz="1800" dirty="0"/>
                  <a:t>2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>
                    <a:solidFill>
                      <a:schemeClr val="tx1">
                        <a:lumMod val="65000"/>
                      </a:schemeClr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2  7</a:t>
                </a:r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9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4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4  9</a:t>
                </a:r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3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8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3  8</a:t>
                </a:r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6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1  6</a:t>
                </a: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1925444" y="6126163"/>
              <a:ext cx="8229600" cy="427037"/>
              <a:chOff x="384" y="3571"/>
              <a:chExt cx="5184" cy="269"/>
            </a:xfrm>
          </p:grpSpPr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7</a:t>
                </a:r>
              </a:p>
            </p:txBody>
          </p:sp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2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4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9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26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3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27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8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6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  <p:cxnSp>
          <p:nvCxnSpPr>
            <p:cNvPr id="30" name="AutoShape 27"/>
            <p:cNvCxnSpPr>
              <a:cxnSpLocks noChangeShapeType="1"/>
              <a:stCxn id="19" idx="0"/>
              <a:endCxn id="15" idx="2"/>
            </p:cNvCxnSpPr>
            <p:nvPr/>
          </p:nvCxnSpPr>
          <p:spPr bwMode="auto">
            <a:xfrm flipV="1">
              <a:off x="71721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8"/>
            <p:cNvCxnSpPr>
              <a:cxnSpLocks noChangeShapeType="1"/>
              <a:stCxn id="20" idx="0"/>
              <a:endCxn id="15" idx="2"/>
            </p:cNvCxnSpPr>
            <p:nvPr/>
          </p:nvCxnSpPr>
          <p:spPr bwMode="auto">
            <a:xfrm flipH="1" flipV="1">
              <a:off x="82405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6" idx="0"/>
              <a:endCxn id="19" idx="2"/>
            </p:cNvCxnSpPr>
            <p:nvPr/>
          </p:nvCxnSpPr>
          <p:spPr bwMode="auto">
            <a:xfrm flipV="1">
              <a:off x="67054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0"/>
            <p:cNvCxnSpPr>
              <a:cxnSpLocks noChangeShapeType="1"/>
              <a:stCxn id="28" idx="0"/>
              <a:endCxn id="20" idx="2"/>
            </p:cNvCxnSpPr>
            <p:nvPr/>
          </p:nvCxnSpPr>
          <p:spPr bwMode="auto">
            <a:xfrm flipV="1">
              <a:off x="88278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1"/>
            <p:cNvCxnSpPr>
              <a:cxnSpLocks noChangeShapeType="1"/>
              <a:stCxn id="19" idx="2"/>
              <a:endCxn id="27" idx="0"/>
            </p:cNvCxnSpPr>
            <p:nvPr/>
          </p:nvCxnSpPr>
          <p:spPr bwMode="auto">
            <a:xfrm>
              <a:off x="71721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  <a:stCxn id="20" idx="2"/>
              <a:endCxn id="29" idx="0"/>
            </p:cNvCxnSpPr>
            <p:nvPr/>
          </p:nvCxnSpPr>
          <p:spPr bwMode="auto">
            <a:xfrm>
              <a:off x="93073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>
              <a:off x="3601844" y="3048000"/>
              <a:ext cx="4876800" cy="430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7  2  9  4 </a:t>
              </a:r>
              <a:r>
                <a:rPr lang="en-US" altLang="en-US" sz="1800" b="1" dirty="0">
                  <a:solidFill>
                    <a:schemeClr val="bg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</a:t>
              </a:r>
              <a:r>
                <a:rPr lang="en-US" altLang="en-US" sz="1800" dirty="0"/>
                <a:t> 3  8  </a:t>
              </a:r>
              <a:r>
                <a:rPr lang="en-US" altLang="en-US" sz="1800" dirty="0" smtClean="0"/>
                <a:t>6  1  </a:t>
              </a:r>
              <a:r>
                <a:rPr lang="en-US" altLang="en-US" sz="1800" b="1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 smtClean="0">
                  <a:solidFill>
                    <a:schemeClr val="tx1">
                      <a:lumMod val="75000"/>
                    </a:schemeClr>
                  </a:solidFill>
                </a:rPr>
                <a:t>  </a:t>
              </a:r>
              <a:r>
                <a:rPr lang="en-US" altLang="en-US" sz="1800" dirty="0">
                  <a:solidFill>
                    <a:schemeClr val="tx1">
                      <a:lumMod val="75000"/>
                    </a:schemeClr>
                  </a:solidFill>
                </a:rPr>
                <a:t>1  2  3  4  6  7  8  9</a:t>
              </a:r>
            </a:p>
          </p:txBody>
        </p:sp>
        <p:cxnSp>
          <p:nvCxnSpPr>
            <p:cNvPr id="37" name="AutoShape 34"/>
            <p:cNvCxnSpPr>
              <a:cxnSpLocks noChangeShapeType="1"/>
              <a:stCxn id="14" idx="0"/>
              <a:endCxn id="36" idx="2"/>
            </p:cNvCxnSpPr>
            <p:nvPr/>
          </p:nvCxnSpPr>
          <p:spPr bwMode="auto">
            <a:xfrm flipV="1">
              <a:off x="3820919" y="3497263"/>
              <a:ext cx="221932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5"/>
            <p:cNvCxnSpPr>
              <a:cxnSpLocks noChangeShapeType="1"/>
              <a:stCxn id="15" idx="0"/>
              <a:endCxn id="36" idx="2"/>
            </p:cNvCxnSpPr>
            <p:nvPr/>
          </p:nvCxnSpPr>
          <p:spPr bwMode="auto">
            <a:xfrm flipH="1" flipV="1">
              <a:off x="6040244" y="3497263"/>
              <a:ext cx="220027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Line 33"/>
          <p:cNvSpPr>
            <a:spLocks noChangeShapeType="1"/>
          </p:cNvSpPr>
          <p:nvPr/>
        </p:nvSpPr>
        <p:spPr bwMode="auto">
          <a:xfrm flipH="1">
            <a:off x="4019357" y="3564732"/>
            <a:ext cx="685800" cy="228600"/>
          </a:xfrm>
          <a:prstGeom prst="line">
            <a:avLst/>
          </a:prstGeom>
          <a:noFill/>
          <a:ln w="76200">
            <a:solidFill>
              <a:schemeClr val="tx1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7295957" y="3564732"/>
            <a:ext cx="685800" cy="228600"/>
          </a:xfrm>
          <a:prstGeom prst="line">
            <a:avLst/>
          </a:prstGeom>
          <a:noFill/>
          <a:ln w="76200">
            <a:solidFill>
              <a:schemeClr val="tx1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4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Another Analysis of Merge-Sort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The height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 smtClean="0"/>
                  <a:t> of the merge-sort tree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at each recursive call we divide in half the sequence, </a:t>
                </a:r>
              </a:p>
              <a:p>
                <a:r>
                  <a:rPr lang="en-US" altLang="zh-TW" dirty="0" smtClean="0"/>
                  <a:t>The work done at each level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At level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, we partition and merge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dirty="0" smtClean="0"/>
                  <a:t> sequences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Thus, the total running time of merge-sort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427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278" name="Group 4"/>
          <p:cNvGrpSpPr>
            <a:grpSpLocks/>
          </p:cNvGrpSpPr>
          <p:nvPr/>
        </p:nvGrpSpPr>
        <p:grpSpPr bwMode="auto">
          <a:xfrm>
            <a:off x="6379854" y="4747864"/>
            <a:ext cx="4191000" cy="1785938"/>
            <a:chOff x="384" y="1632"/>
            <a:chExt cx="5184" cy="2208"/>
          </a:xfrm>
        </p:grpSpPr>
        <p:cxnSp>
          <p:nvCxnSpPr>
            <p:cNvPr id="54321" name="AutoShape 5"/>
            <p:cNvCxnSpPr>
              <a:cxnSpLocks noChangeShapeType="1"/>
              <a:stCxn id="54348" idx="0"/>
              <a:endCxn id="54327" idx="2"/>
            </p:cNvCxnSpPr>
            <p:nvPr/>
          </p:nvCxnSpPr>
          <p:spPr bwMode="auto">
            <a:xfrm flipV="1">
              <a:off x="905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2" name="AutoShape 6"/>
            <p:cNvCxnSpPr>
              <a:cxnSpLocks noChangeShapeType="1"/>
              <a:stCxn id="54349" idx="0"/>
              <a:endCxn id="54327" idx="2"/>
            </p:cNvCxnSpPr>
            <p:nvPr/>
          </p:nvCxnSpPr>
          <p:spPr bwMode="auto">
            <a:xfrm flipH="1" flipV="1">
              <a:off x="1578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3" name="AutoShape 7"/>
            <p:cNvCxnSpPr>
              <a:cxnSpLocks noChangeShapeType="1"/>
              <a:stCxn id="54340" idx="0"/>
              <a:endCxn id="54348" idx="2"/>
            </p:cNvCxnSpPr>
            <p:nvPr/>
          </p:nvCxnSpPr>
          <p:spPr bwMode="auto">
            <a:xfrm flipV="1">
              <a:off x="611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4" name="AutoShape 8"/>
            <p:cNvCxnSpPr>
              <a:cxnSpLocks noChangeShapeType="1"/>
              <a:stCxn id="54342" idx="0"/>
              <a:endCxn id="54349" idx="2"/>
            </p:cNvCxnSpPr>
            <p:nvPr/>
          </p:nvCxnSpPr>
          <p:spPr bwMode="auto">
            <a:xfrm flipV="1">
              <a:off x="1948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5" name="AutoShape 9"/>
            <p:cNvCxnSpPr>
              <a:cxnSpLocks noChangeShapeType="1"/>
              <a:stCxn id="54348" idx="2"/>
              <a:endCxn id="54341" idx="0"/>
            </p:cNvCxnSpPr>
            <p:nvPr/>
          </p:nvCxnSpPr>
          <p:spPr bwMode="auto">
            <a:xfrm>
              <a:off x="905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6" name="AutoShape 10"/>
            <p:cNvCxnSpPr>
              <a:cxnSpLocks noChangeShapeType="1"/>
              <a:stCxn id="54349" idx="2"/>
              <a:endCxn id="54343" idx="0"/>
            </p:cNvCxnSpPr>
            <p:nvPr/>
          </p:nvCxnSpPr>
          <p:spPr bwMode="auto">
            <a:xfrm>
              <a:off x="2250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7" name="AutoShape 11"/>
            <p:cNvSpPr>
              <a:spLocks noChangeArrowheads="1"/>
            </p:cNvSpPr>
            <p:nvPr/>
          </p:nvSpPr>
          <p:spPr bwMode="auto">
            <a:xfrm>
              <a:off x="771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sp>
          <p:nvSpPr>
            <p:cNvPr id="54328" name="AutoShape 12"/>
            <p:cNvSpPr>
              <a:spLocks noChangeArrowheads="1"/>
            </p:cNvSpPr>
            <p:nvPr/>
          </p:nvSpPr>
          <p:spPr bwMode="auto">
            <a:xfrm>
              <a:off x="3555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grpSp>
          <p:nvGrpSpPr>
            <p:cNvPr id="54329" name="Group 13"/>
            <p:cNvGrpSpPr>
              <a:grpSpLocks/>
            </p:cNvGrpSpPr>
            <p:nvPr/>
          </p:nvGrpSpPr>
          <p:grpSpPr bwMode="auto">
            <a:xfrm>
              <a:off x="468" y="2925"/>
              <a:ext cx="5037" cy="269"/>
              <a:chOff x="468" y="3168"/>
              <a:chExt cx="5037" cy="269"/>
            </a:xfrm>
          </p:grpSpPr>
          <p:sp>
            <p:nvSpPr>
              <p:cNvPr id="54348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9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50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51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</p:grpSp>
        <p:grpSp>
          <p:nvGrpSpPr>
            <p:cNvPr id="54330" name="Group 18"/>
            <p:cNvGrpSpPr>
              <a:grpSpLocks/>
            </p:cNvGrpSpPr>
            <p:nvPr/>
          </p:nvGrpSpPr>
          <p:grpSpPr bwMode="auto">
            <a:xfrm>
              <a:off x="384" y="3571"/>
              <a:ext cx="5184" cy="269"/>
              <a:chOff x="384" y="3571"/>
              <a:chExt cx="5184" cy="269"/>
            </a:xfrm>
          </p:grpSpPr>
          <p:sp>
            <p:nvSpPr>
              <p:cNvPr id="54340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1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2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3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4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5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6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7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</p:grpSp>
        <p:cxnSp>
          <p:nvCxnSpPr>
            <p:cNvPr id="54331" name="AutoShape 27"/>
            <p:cNvCxnSpPr>
              <a:cxnSpLocks noChangeShapeType="1"/>
              <a:stCxn id="54350" idx="0"/>
              <a:endCxn id="54328" idx="2"/>
            </p:cNvCxnSpPr>
            <p:nvPr/>
          </p:nvCxnSpPr>
          <p:spPr bwMode="auto">
            <a:xfrm flipV="1">
              <a:off x="3689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2" name="AutoShape 28"/>
            <p:cNvCxnSpPr>
              <a:cxnSpLocks noChangeShapeType="1"/>
              <a:stCxn id="54351" idx="0"/>
              <a:endCxn id="54328" idx="2"/>
            </p:cNvCxnSpPr>
            <p:nvPr/>
          </p:nvCxnSpPr>
          <p:spPr bwMode="auto">
            <a:xfrm flipH="1" flipV="1">
              <a:off x="4362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3" name="AutoShape 29"/>
            <p:cNvCxnSpPr>
              <a:cxnSpLocks noChangeShapeType="1"/>
              <a:stCxn id="54344" idx="0"/>
              <a:endCxn id="54350" idx="2"/>
            </p:cNvCxnSpPr>
            <p:nvPr/>
          </p:nvCxnSpPr>
          <p:spPr bwMode="auto">
            <a:xfrm flipV="1">
              <a:off x="3395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4" name="AutoShape 30"/>
            <p:cNvCxnSpPr>
              <a:cxnSpLocks noChangeShapeType="1"/>
              <a:stCxn id="54346" idx="0"/>
              <a:endCxn id="54351" idx="2"/>
            </p:cNvCxnSpPr>
            <p:nvPr/>
          </p:nvCxnSpPr>
          <p:spPr bwMode="auto">
            <a:xfrm flipV="1">
              <a:off x="4732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5" name="AutoShape 31"/>
            <p:cNvCxnSpPr>
              <a:cxnSpLocks noChangeShapeType="1"/>
              <a:stCxn id="54350" idx="2"/>
              <a:endCxn id="54345" idx="0"/>
            </p:cNvCxnSpPr>
            <p:nvPr/>
          </p:nvCxnSpPr>
          <p:spPr bwMode="auto">
            <a:xfrm>
              <a:off x="3689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6" name="AutoShape 32"/>
            <p:cNvCxnSpPr>
              <a:cxnSpLocks noChangeShapeType="1"/>
              <a:stCxn id="54351" idx="2"/>
              <a:endCxn id="54347" idx="0"/>
            </p:cNvCxnSpPr>
            <p:nvPr/>
          </p:nvCxnSpPr>
          <p:spPr bwMode="auto">
            <a:xfrm>
              <a:off x="5034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37" name="AutoShape 33"/>
            <p:cNvSpPr>
              <a:spLocks noChangeArrowheads="1"/>
            </p:cNvSpPr>
            <p:nvPr/>
          </p:nvSpPr>
          <p:spPr bwMode="auto">
            <a:xfrm>
              <a:off x="1440" y="1632"/>
              <a:ext cx="3072" cy="2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cxnSp>
          <p:nvCxnSpPr>
            <p:cNvPr id="54338" name="AutoShape 34"/>
            <p:cNvCxnSpPr>
              <a:cxnSpLocks noChangeShapeType="1"/>
              <a:stCxn id="54327" idx="0"/>
              <a:endCxn id="54337" idx="2"/>
            </p:cNvCxnSpPr>
            <p:nvPr/>
          </p:nvCxnSpPr>
          <p:spPr bwMode="auto">
            <a:xfrm flipV="1">
              <a:off x="1578" y="1903"/>
              <a:ext cx="1398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9" name="AutoShape 35"/>
            <p:cNvCxnSpPr>
              <a:cxnSpLocks noChangeShapeType="1"/>
              <a:stCxn id="54328" idx="0"/>
              <a:endCxn id="54337" idx="2"/>
            </p:cNvCxnSpPr>
            <p:nvPr/>
          </p:nvCxnSpPr>
          <p:spPr bwMode="auto">
            <a:xfrm flipH="1" flipV="1">
              <a:off x="2976" y="1903"/>
              <a:ext cx="1386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1764" name="Group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094223"/>
                  </p:ext>
                </p:extLst>
              </p:nvPr>
            </p:nvGraphicFramePr>
            <p:xfrm>
              <a:off x="6438210" y="1725239"/>
              <a:ext cx="4074287" cy="2929891"/>
            </p:xfrm>
            <a:graphic>
              <a:graphicData uri="http://schemas.openxmlformats.org/drawingml/2006/table">
                <a:tbl>
                  <a:tblPr/>
                  <a:tblGrid>
                    <a:gridCol w="649288"/>
                    <a:gridCol w="1022731"/>
                    <a:gridCol w="1014031"/>
                    <a:gridCol w="1388237"/>
                  </a:tblGrid>
                  <a:tr h="2857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depth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#</a:t>
                          </a:r>
                          <a:r>
                            <a:rPr kumimoji="0" lang="en-US" altLang="zh-TW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seqs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size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Cost for level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7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n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charset="-120"/>
                            </a:rPr>
                            <a:t>/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73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i</a:t>
                          </a:r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381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38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TW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=</m:t>
                                </m:r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kumimoji="0" lang="en-US" altLang="zh-TW" sz="18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altLang="zh-TW" sz="18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altLang="zh-TW" sz="18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1764" name="Group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094223"/>
                  </p:ext>
                </p:extLst>
              </p:nvPr>
            </p:nvGraphicFramePr>
            <p:xfrm>
              <a:off x="6438210" y="1725239"/>
              <a:ext cx="4074287" cy="2929891"/>
            </p:xfrm>
            <a:graphic>
              <a:graphicData uri="http://schemas.openxmlformats.org/drawingml/2006/table">
                <a:tbl>
                  <a:tblPr/>
                  <a:tblGrid>
                    <a:gridCol w="649288"/>
                    <a:gridCol w="1022731"/>
                    <a:gridCol w="1014031"/>
                    <a:gridCol w="1388237"/>
                  </a:tblGrid>
                  <a:tr h="2857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depth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#</a:t>
                          </a:r>
                          <a:r>
                            <a:rPr kumimoji="0" lang="en-US" altLang="zh-TW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seqs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size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Cost for level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76506" t="-69767" r="-148193" b="-4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01316" t="-69767" r="-7895" b="-404651"/>
                          </a:stretch>
                        </a:blipFill>
                      </a:tcPr>
                    </a:tc>
                  </a:tr>
                  <a:tr h="527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n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charset="-120"/>
                            </a:rPr>
                            <a:t>/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01316" t="-169767" r="-7895" b="-304651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22" t="-515556" r="-542056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74405" t="-515556" r="-245238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76506" t="-515556" r="-148193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i</a:t>
                          </a:r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74405" t="-322093" r="-245238" b="-15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76506" t="-322093" r="-148193" b="-15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01316" t="-322093" r="-7895" b="-152326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22" t="-806667" r="-542056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74405" t="-806667" r="-245238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76506" t="-806667" r="-148193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3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22" t="-474419" r="-542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74405" t="-474419" r="-2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76506" t="-474419" r="-148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01316" t="-474419" r="-78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03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Sorting Algorithms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884043"/>
                  </p:ext>
                </p:extLst>
              </p:nvPr>
            </p:nvGraphicFramePr>
            <p:xfrm>
              <a:off x="2832003" y="2434114"/>
              <a:ext cx="6524816" cy="31724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1714056"/>
                    <a:gridCol w="31419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WC, AC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  BC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884043"/>
                  </p:ext>
                </p:extLst>
              </p:nvPr>
            </p:nvGraphicFramePr>
            <p:xfrm>
              <a:off x="2832003" y="2434114"/>
              <a:ext cx="6524816" cy="31724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1714056"/>
                    <a:gridCol w="31419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356" t="-76190" r="-183986" b="-32761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356" t="-176190" r="-183986" b="-22761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356" t="-245763" r="-183986" b="-1025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356" t="-345763" r="-183986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6067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Quick-Sort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6325" name="Group 3"/>
          <p:cNvGrpSpPr>
            <a:grpSpLocks/>
          </p:cNvGrpSpPr>
          <p:nvPr/>
        </p:nvGrpSpPr>
        <p:grpSpPr bwMode="auto">
          <a:xfrm>
            <a:off x="5739162" y="3072472"/>
            <a:ext cx="4600575" cy="1933575"/>
            <a:chOff x="1176" y="2496"/>
            <a:chExt cx="3426" cy="1440"/>
          </a:xfrm>
        </p:grpSpPr>
        <p:sp>
          <p:nvSpPr>
            <p:cNvPr id="56326" name="AutoShape 4"/>
            <p:cNvSpPr>
              <a:spLocks noChangeArrowheads="1"/>
            </p:cNvSpPr>
            <p:nvPr/>
          </p:nvSpPr>
          <p:spPr bwMode="auto">
            <a:xfrm>
              <a:off x="1528" y="2496"/>
              <a:ext cx="268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7  4  9  </a:t>
              </a:r>
              <a:r>
                <a:rPr lang="en-US" altLang="zh-TW" sz="1800" u="sng" dirty="0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2  4  </a:t>
              </a:r>
              <a:r>
                <a:rPr lang="en-US" altLang="zh-TW" sz="1800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6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7  9</a:t>
              </a:r>
            </a:p>
          </p:txBody>
        </p:sp>
        <p:sp>
          <p:nvSpPr>
            <p:cNvPr id="56327" name="AutoShape 5"/>
            <p:cNvSpPr>
              <a:spLocks noChangeArrowheads="1"/>
            </p:cNvSpPr>
            <p:nvPr/>
          </p:nvSpPr>
          <p:spPr bwMode="auto">
            <a:xfrm>
              <a:off x="1248" y="3072"/>
              <a:ext cx="134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u="sng" dirty="0">
                  <a:solidFill>
                    <a:schemeClr val="tx1"/>
                  </a:solidFill>
                  <a:ea typeface="新細明體" charset="-120"/>
                </a:rPr>
                <a:t>4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2  </a:t>
              </a:r>
              <a:r>
                <a:rPr lang="en-US" altLang="zh-TW" sz="1800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56328" name="AutoShape 6"/>
            <p:cNvSpPr>
              <a:spLocks noChangeArrowheads="1"/>
            </p:cNvSpPr>
            <p:nvPr/>
          </p:nvSpPr>
          <p:spPr bwMode="auto">
            <a:xfrm>
              <a:off x="3168" y="3072"/>
              <a:ext cx="134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u="sng" dirty="0">
                  <a:solidFill>
                    <a:schemeClr val="tx1"/>
                  </a:solidFill>
                  <a:ea typeface="新細明體" charset="-120"/>
                </a:rPr>
                <a:t>7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9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sz="1800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9</a:t>
              </a:r>
            </a:p>
          </p:txBody>
        </p:sp>
        <p:sp>
          <p:nvSpPr>
            <p:cNvPr id="56329" name="AutoShape 7"/>
            <p:cNvSpPr>
              <a:spLocks noChangeArrowheads="1"/>
            </p:cNvSpPr>
            <p:nvPr/>
          </p:nvSpPr>
          <p:spPr bwMode="auto">
            <a:xfrm>
              <a:off x="1176" y="3648"/>
              <a:ext cx="64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56330" name="AutoShape 8"/>
            <p:cNvSpPr>
              <a:spLocks noChangeArrowheads="1"/>
            </p:cNvSpPr>
            <p:nvPr/>
          </p:nvSpPr>
          <p:spPr bwMode="auto">
            <a:xfrm>
              <a:off x="2064" y="3648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zh-TW" altLang="en-US" sz="1800" dirty="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56331" name="AutoShape 9"/>
            <p:cNvSpPr>
              <a:spLocks noChangeArrowheads="1"/>
            </p:cNvSpPr>
            <p:nvPr/>
          </p:nvSpPr>
          <p:spPr bwMode="auto">
            <a:xfrm>
              <a:off x="3090" y="3648"/>
              <a:ext cx="6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zh-TW" altLang="en-US" sz="18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56332" name="AutoShape 10"/>
            <p:cNvSpPr>
              <a:spLocks noChangeArrowheads="1"/>
            </p:cNvSpPr>
            <p:nvPr/>
          </p:nvSpPr>
          <p:spPr bwMode="auto">
            <a:xfrm>
              <a:off x="3984" y="3648"/>
              <a:ext cx="61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cxnSp>
          <p:nvCxnSpPr>
            <p:cNvPr id="56333" name="AutoShape 11"/>
            <p:cNvCxnSpPr>
              <a:cxnSpLocks noChangeShapeType="1"/>
              <a:stCxn id="56327" idx="0"/>
              <a:endCxn id="56326" idx="2"/>
            </p:cNvCxnSpPr>
            <p:nvPr/>
          </p:nvCxnSpPr>
          <p:spPr bwMode="auto">
            <a:xfrm flipV="1">
              <a:off x="1920" y="2790"/>
              <a:ext cx="95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AutoShape 12"/>
            <p:cNvCxnSpPr>
              <a:cxnSpLocks noChangeShapeType="1"/>
              <a:stCxn id="56328" idx="0"/>
              <a:endCxn id="56326" idx="2"/>
            </p:cNvCxnSpPr>
            <p:nvPr/>
          </p:nvCxnSpPr>
          <p:spPr bwMode="auto">
            <a:xfrm flipH="1" flipV="1">
              <a:off x="2872" y="2790"/>
              <a:ext cx="96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5" name="AutoShape 13"/>
            <p:cNvCxnSpPr>
              <a:cxnSpLocks noChangeShapeType="1"/>
              <a:stCxn id="56329" idx="0"/>
              <a:endCxn id="56327" idx="2"/>
            </p:cNvCxnSpPr>
            <p:nvPr/>
          </p:nvCxnSpPr>
          <p:spPr bwMode="auto">
            <a:xfrm flipV="1">
              <a:off x="1500" y="3366"/>
              <a:ext cx="420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6" name="AutoShape 14"/>
            <p:cNvCxnSpPr>
              <a:cxnSpLocks noChangeShapeType="1"/>
              <a:stCxn id="56331" idx="0"/>
              <a:endCxn id="56328" idx="2"/>
            </p:cNvCxnSpPr>
            <p:nvPr/>
          </p:nvCxnSpPr>
          <p:spPr bwMode="auto">
            <a:xfrm flipV="1">
              <a:off x="3408" y="3366"/>
              <a:ext cx="43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7" name="AutoShape 15"/>
            <p:cNvCxnSpPr>
              <a:cxnSpLocks noChangeShapeType="1"/>
              <a:stCxn id="56327" idx="2"/>
              <a:endCxn id="56330" idx="0"/>
            </p:cNvCxnSpPr>
            <p:nvPr/>
          </p:nvCxnSpPr>
          <p:spPr bwMode="auto">
            <a:xfrm>
              <a:off x="1920" y="3366"/>
              <a:ext cx="456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AutoShape 16"/>
            <p:cNvCxnSpPr>
              <a:cxnSpLocks noChangeShapeType="1"/>
              <a:stCxn id="56328" idx="2"/>
              <a:endCxn id="56332" idx="0"/>
            </p:cNvCxnSpPr>
            <p:nvPr/>
          </p:nvCxnSpPr>
          <p:spPr bwMode="auto">
            <a:xfrm>
              <a:off x="3840" y="3366"/>
              <a:ext cx="453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203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7340600" y="5753100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zh-TW" altLang="en-US">
              <a:solidFill>
                <a:srgbClr val="2D2DB9"/>
              </a:solidFill>
              <a:ea typeface="新細明體" charset="-120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Quick-Sort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6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Quick-sort</a:t>
                </a:r>
                <a:r>
                  <a:rPr lang="en-US" altLang="zh-TW" dirty="0" smtClean="0"/>
                  <a:t> is a randomized sorting algorithm based on the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divide-and-conquer paradigm</a:t>
                </a:r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Divide:</a:t>
                </a:r>
                <a:r>
                  <a:rPr lang="en-US" altLang="zh-TW" dirty="0" smtClean="0"/>
                  <a:t> pick a random element 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 (called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pivot</a:t>
                </a:r>
                <a:r>
                  <a:rPr lang="en-US" altLang="zh-TW" dirty="0" smtClean="0"/>
                  <a:t>) and partition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into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- elements less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 - elements equal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- elements greater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Recur:</a:t>
                </a:r>
                <a:r>
                  <a:rPr lang="en-US" altLang="zh-TW" dirty="0" smtClean="0"/>
                  <a:t> sort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Conquer:</a:t>
                </a:r>
                <a:r>
                  <a:rPr lang="en-US" altLang="zh-TW" dirty="0" smtClean="0"/>
                  <a:t> join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6326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6934200" y="171767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7340600" y="2320925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8153400" y="2492375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8559800" y="214947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58379" name="Rectangle 9"/>
          <p:cNvSpPr>
            <a:spLocks noChangeArrowheads="1"/>
          </p:cNvSpPr>
          <p:nvPr/>
        </p:nvSpPr>
        <p:spPr bwMode="auto">
          <a:xfrm>
            <a:off x="8966200" y="180657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9372600" y="2435225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7747000" y="197802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2" name="Rectangle 12"/>
          <p:cNvSpPr>
            <a:spLocks noChangeArrowheads="1"/>
          </p:cNvSpPr>
          <p:nvPr/>
        </p:nvSpPr>
        <p:spPr bwMode="auto">
          <a:xfrm>
            <a:off x="9067800" y="317817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3" name="Rectangle 13"/>
          <p:cNvSpPr>
            <a:spLocks noChangeArrowheads="1"/>
          </p:cNvSpPr>
          <p:nvPr/>
        </p:nvSpPr>
        <p:spPr bwMode="auto">
          <a:xfrm>
            <a:off x="9906000" y="326707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4" name="Rectangle 14"/>
          <p:cNvSpPr>
            <a:spLocks noChangeArrowheads="1"/>
          </p:cNvSpPr>
          <p:nvPr/>
        </p:nvSpPr>
        <p:spPr bwMode="auto">
          <a:xfrm>
            <a:off x="9486900" y="343852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grpSp>
        <p:nvGrpSpPr>
          <p:cNvPr id="58385" name="Group 15"/>
          <p:cNvGrpSpPr>
            <a:grpSpLocks/>
          </p:cNvGrpSpPr>
          <p:nvPr/>
        </p:nvGrpSpPr>
        <p:grpSpPr bwMode="auto">
          <a:xfrm>
            <a:off x="6635750" y="3787775"/>
            <a:ext cx="1054100" cy="457200"/>
            <a:chOff x="3320" y="2304"/>
            <a:chExt cx="664" cy="384"/>
          </a:xfrm>
        </p:grpSpPr>
        <p:sp>
          <p:nvSpPr>
            <p:cNvPr id="58396" name="Rectangle 16"/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  <p:sp>
          <p:nvSpPr>
            <p:cNvPr id="58397" name="Rectangle 17"/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  <p:sp>
          <p:nvSpPr>
            <p:cNvPr id="58398" name="Rectangle 18"/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</p:grpSp>
      <p:sp>
        <p:nvSpPr>
          <p:cNvPr id="58386" name="Rectangle 19"/>
          <p:cNvSpPr>
            <a:spLocks noChangeArrowheads="1"/>
          </p:cNvSpPr>
          <p:nvPr/>
        </p:nvSpPr>
        <p:spPr bwMode="auto">
          <a:xfrm>
            <a:off x="8267700" y="361632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58387" name="AutoShape 20"/>
          <p:cNvSpPr>
            <a:spLocks/>
          </p:cNvSpPr>
          <p:nvPr/>
        </p:nvSpPr>
        <p:spPr bwMode="auto">
          <a:xfrm rot="-5400000">
            <a:off x="7010400" y="376872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</a:p>
        </p:txBody>
      </p:sp>
      <p:sp>
        <p:nvSpPr>
          <p:cNvPr id="58388" name="AutoShape 21"/>
          <p:cNvSpPr>
            <a:spLocks/>
          </p:cNvSpPr>
          <p:nvPr/>
        </p:nvSpPr>
        <p:spPr bwMode="auto">
          <a:xfrm rot="-5400000">
            <a:off x="9448800" y="376872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G</a:t>
            </a:r>
          </a:p>
        </p:txBody>
      </p:sp>
      <p:sp>
        <p:nvSpPr>
          <p:cNvPr id="58389" name="AutoShape 22"/>
          <p:cNvSpPr>
            <a:spLocks/>
          </p:cNvSpPr>
          <p:nvPr/>
        </p:nvSpPr>
        <p:spPr bwMode="auto">
          <a:xfrm rot="-5400000">
            <a:off x="8229600" y="4073525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E</a:t>
            </a:r>
          </a:p>
        </p:txBody>
      </p:sp>
      <p:sp>
        <p:nvSpPr>
          <p:cNvPr id="58390" name="Rectangle 23"/>
          <p:cNvSpPr>
            <a:spLocks noChangeArrowheads="1"/>
          </p:cNvSpPr>
          <p:nvPr/>
        </p:nvSpPr>
        <p:spPr bwMode="auto">
          <a:xfrm>
            <a:off x="8966200" y="5124450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1" name="Rectangle 24"/>
          <p:cNvSpPr>
            <a:spLocks noChangeArrowheads="1"/>
          </p:cNvSpPr>
          <p:nvPr/>
        </p:nvSpPr>
        <p:spPr bwMode="auto">
          <a:xfrm>
            <a:off x="9372600" y="5035550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2" name="Rectangle 25"/>
          <p:cNvSpPr>
            <a:spLocks noChangeArrowheads="1"/>
          </p:cNvSpPr>
          <p:nvPr/>
        </p:nvSpPr>
        <p:spPr bwMode="auto">
          <a:xfrm>
            <a:off x="7747000" y="5638800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3" name="Rectangle 26"/>
          <p:cNvSpPr>
            <a:spLocks noChangeArrowheads="1"/>
          </p:cNvSpPr>
          <p:nvPr/>
        </p:nvSpPr>
        <p:spPr bwMode="auto">
          <a:xfrm>
            <a:off x="8153400" y="5467350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58394" name="Rectangle 27"/>
          <p:cNvSpPr>
            <a:spLocks noChangeArrowheads="1"/>
          </p:cNvSpPr>
          <p:nvPr/>
        </p:nvSpPr>
        <p:spPr bwMode="auto">
          <a:xfrm>
            <a:off x="6934200" y="5810250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5" name="Rectangle 28"/>
          <p:cNvSpPr>
            <a:spLocks noChangeArrowheads="1"/>
          </p:cNvSpPr>
          <p:nvPr/>
        </p:nvSpPr>
        <p:spPr bwMode="auto">
          <a:xfrm>
            <a:off x="8559800" y="5295900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Quick Sort </a:t>
            </a:r>
            <a:br>
              <a:rPr lang="en-US" altLang="zh-TW" dirty="0" smtClean="0"/>
            </a:br>
            <a:r>
              <a:rPr lang="en-US" altLang="zh-TW" dirty="0" smtClean="0"/>
              <a:t>using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Assumption: random pivot expected to give equal sized </a:t>
                </a:r>
                <a:r>
                  <a:rPr lang="en-US" altLang="zh-TW" dirty="0" err="1" smtClean="0"/>
                  <a:t>sublists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 running time of Quick Sort can be expressed as: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- time to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partition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altLang="zh-TW" dirty="0" smtClean="0"/>
                  <a:t> on input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593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quickSort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Input:</a:t>
                </a:r>
                <a:r>
                  <a:rPr lang="en-US" dirty="0" smtClean="0"/>
                  <a:t>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Output: </a:t>
                </a:r>
                <a:r>
                  <a:rPr lang="en-US" dirty="0" smtClean="0"/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with the elements      </a:t>
                </a:r>
                <a:br>
                  <a:rPr lang="en-US" dirty="0" smtClean="0"/>
                </a:br>
                <a:r>
                  <a:rPr lang="en-US" dirty="0" smtClean="0"/>
                  <a:t>            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sorted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//random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partition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quickSort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quickSort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  <a:blipFill rotWithShape="0">
                <a:blip r:embed="rId3"/>
                <a:stretch>
                  <a:fillRect l="-2378" t="-926" r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5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We partition an input sequence as follows:</a:t>
                </a:r>
              </a:p>
              <a:p>
                <a:pPr lvl="1"/>
                <a:r>
                  <a:rPr lang="en-US" altLang="zh-TW" dirty="0" smtClean="0"/>
                  <a:t>We remove, in turn, each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and </a:t>
                </a:r>
              </a:p>
              <a:p>
                <a:pPr lvl="1"/>
                <a:r>
                  <a:rPr lang="en-US" altLang="zh-TW" dirty="0" smtClean="0"/>
                  <a:t>We insert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, 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depending on the result of the comparison with the pivot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Each insertion and removal is at the beginning or at the end of a sequence, and hence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Thus, the partition step of quick-sort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042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250" t="-2065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partition</m:t>
                    </m:r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Input: </a:t>
                </a:r>
                <a:r>
                  <a:rPr lang="en-US" dirty="0" smtClean="0"/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of the pivot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Output: </a:t>
                </a:r>
                <a:r>
                  <a:rPr lang="en-US" dirty="0" smtClean="0"/>
                  <a:t>Subsequences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        less than, equal to, or greater than the pivot, </a:t>
                </a:r>
                <a:br>
                  <a:rPr lang="en-US" dirty="0" smtClean="0"/>
                </a:br>
                <a:r>
                  <a:rPr lang="en-US" dirty="0" smtClean="0"/>
                  <a:t>            respectively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erase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eraseFront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insertBack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insertBack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//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insertBack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  <a:blipFill rotWithShape="0">
                <a:blip r:embed="rId4"/>
                <a:stretch>
                  <a:fillRect l="-1502"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51122"/>
              </p:ext>
            </p:extLst>
          </p:nvPr>
        </p:nvGraphicFramePr>
        <p:xfrm>
          <a:off x="8452702" y="618518"/>
          <a:ext cx="11652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Clip" r:id="rId5" imgW="1783440" imgH="1867680" progId="MS_ClipArt_Gallery.5">
                  <p:embed/>
                </p:oleObj>
              </mc:Choice>
              <mc:Fallback>
                <p:oleObj name="Clip" r:id="rId5" imgW="1783440" imgH="18676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702" y="618518"/>
                        <a:ext cx="1165225" cy="1219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3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So, the expected complexity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Assumption: random pivot expected to give equal sized </a:t>
                </a:r>
                <a:r>
                  <a:rPr lang="en-US" altLang="zh-TW" dirty="0" err="1" smtClean="0"/>
                  <a:t>sublists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 running time of Quick Sort can be expressed as: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> </a:t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6144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/>
                  <a:t>Algorithm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u="sng">
                        <a:latin typeface="Cambria Math" panose="02040503050406030204" pitchFamily="18" charset="0"/>
                      </a:rPr>
                      <m:t>quickSort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Input:</a:t>
                </a:r>
                <a:r>
                  <a:rPr lang="en-US" dirty="0"/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indices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Output: </a:t>
                </a:r>
                <a:r>
                  <a:rPr lang="en-US" dirty="0"/>
                  <a:t>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the elements      </a:t>
                </a:r>
                <a:br>
                  <a:rPr lang="en-US" dirty="0"/>
                </a:br>
                <a:r>
                  <a:rPr lang="en-US" dirty="0"/>
                  <a:t>            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sorted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:r>
                  <a:rPr lang="en-US" b="1" dirty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rand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//random integer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partition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quickSort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quickSort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+1 , 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  <a:blipFill rotWithShape="0">
                <a:blip r:embed="rId3"/>
                <a:stretch>
                  <a:fillRect l="-2378" t="-926" r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7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sz="2000" dirty="0" smtClean="0">
                    <a:solidFill>
                      <a:schemeClr val="accent1"/>
                    </a:solidFill>
                  </a:rPr>
                  <a:t>Merge-sort</a:t>
                </a:r>
                <a:r>
                  <a:rPr lang="en-US" altLang="zh-TW" sz="2000" dirty="0" smtClean="0"/>
                  <a:t> is based on the </a:t>
                </a:r>
                <a:r>
                  <a:rPr lang="en-US" altLang="zh-TW" sz="2000" dirty="0" smtClean="0">
                    <a:solidFill>
                      <a:schemeClr val="accent1"/>
                    </a:solidFill>
                  </a:rPr>
                  <a:t>divide-and-conquer</a:t>
                </a:r>
                <a:r>
                  <a:rPr lang="en-US" altLang="zh-TW" sz="2000" dirty="0" smtClean="0"/>
                  <a:t> paradigm. It consists of three steps:</a:t>
                </a:r>
              </a:p>
              <a:p>
                <a:pPr lvl="1"/>
                <a:r>
                  <a:rPr lang="en-US" altLang="zh-TW" sz="1600" dirty="0" smtClean="0">
                    <a:solidFill>
                      <a:schemeClr val="accent1"/>
                    </a:solidFill>
                  </a:rPr>
                  <a:t>Divide:</a:t>
                </a:r>
                <a:r>
                  <a:rPr lang="en-US" altLang="zh-TW" sz="1600" dirty="0" smtClean="0"/>
                  <a:t> partition input sequence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1600" dirty="0" smtClean="0"/>
                  <a:t> into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of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1600" dirty="0" smtClean="0"/>
                  <a:t> elements each</a:t>
                </a:r>
              </a:p>
              <a:p>
                <a:pPr lvl="1"/>
                <a:r>
                  <a:rPr lang="en-US" altLang="zh-TW" sz="1600" dirty="0" smtClean="0">
                    <a:solidFill>
                      <a:schemeClr val="accent1"/>
                    </a:solidFill>
                  </a:rPr>
                  <a:t>Recur:</a:t>
                </a:r>
                <a:r>
                  <a:rPr lang="en-US" altLang="zh-TW" sz="1600" dirty="0" smtClean="0"/>
                  <a:t> recursively 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600" dirty="0" smtClean="0"/>
              </a:p>
              <a:p>
                <a:pPr lvl="1"/>
                <a:r>
                  <a:rPr lang="en-US" altLang="zh-TW" sz="1600" dirty="0" smtClean="0">
                    <a:solidFill>
                      <a:schemeClr val="accent1"/>
                    </a:solidFill>
                  </a:rPr>
                  <a:t>Conquer:</a:t>
                </a:r>
                <a:r>
                  <a:rPr lang="en-US" altLang="zh-TW" sz="1600" dirty="0" smtClean="0"/>
                  <a:t> merge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into a sorted sequence</a:t>
                </a:r>
                <a:endParaRPr lang="en-US" altLang="zh-TW" sz="1600" dirty="0"/>
              </a:p>
            </p:txBody>
          </p:sp>
        </mc:Choice>
        <mc:Fallback xmlns="">
          <p:sp>
            <p:nvSpPr>
              <p:cNvPr id="3277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1549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/>
                  <a:t>Algorithm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u="sng">
                        <a:latin typeface="Cambria Math" panose="02040503050406030204" pitchFamily="18" charset="0"/>
                      </a:rPr>
                      <m:t>mergeSort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Input:</a:t>
                </a:r>
                <a:r>
                  <a:rPr lang="en-US" dirty="0"/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elements, </a:t>
                </a:r>
                <a:br>
                  <a:rPr lang="en-US" dirty="0"/>
                </a:br>
                <a:r>
                  <a:rPr lang="en-US" dirty="0"/>
                  <a:t>          Comparator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Output:</a:t>
                </a:r>
                <a:r>
                  <a:rPr lang="en-US" dirty="0"/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sorted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partition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mergeSort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mergeSort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merge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752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4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Quick-Sort Tree</a:t>
            </a:r>
          </a:p>
        </p:txBody>
      </p:sp>
      <p:sp>
        <p:nvSpPr>
          <p:cNvPr id="624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smtClean="0"/>
              <a:t>An execution of quick-sort is depicted by a binary tree</a:t>
            </a:r>
          </a:p>
          <a:p>
            <a:pPr lvl="1"/>
            <a:r>
              <a:rPr lang="en-US" altLang="zh-TW" smtClean="0"/>
              <a:t>Each node represents a recursive call of quick-sort and stores</a:t>
            </a:r>
          </a:p>
          <a:p>
            <a:pPr lvl="2"/>
            <a:r>
              <a:rPr lang="en-US" altLang="zh-TW" smtClean="0"/>
              <a:t>Unsorted sequence before the execution and its pivot</a:t>
            </a:r>
          </a:p>
          <a:p>
            <a:pPr lvl="2"/>
            <a:r>
              <a:rPr lang="en-US" altLang="zh-TW" smtClean="0"/>
              <a:t>Sorted sequence at the end of the execution</a:t>
            </a:r>
          </a:p>
          <a:p>
            <a:pPr lvl="1"/>
            <a:r>
              <a:rPr lang="en-US" altLang="zh-TW" smtClean="0"/>
              <a:t>The root is the initial call </a:t>
            </a:r>
          </a:p>
          <a:p>
            <a:pPr lvl="1"/>
            <a:r>
              <a:rPr lang="en-US" altLang="zh-TW" smtClean="0"/>
              <a:t>The leaves are calls on subsequences of size 0 or 1</a:t>
            </a:r>
            <a:endParaRPr lang="en-US" altLang="zh-TW"/>
          </a:p>
        </p:txBody>
      </p:sp>
      <p:grpSp>
        <p:nvGrpSpPr>
          <p:cNvPr id="5" name="Group 4"/>
          <p:cNvGrpSpPr/>
          <p:nvPr/>
        </p:nvGrpSpPr>
        <p:grpSpPr>
          <a:xfrm>
            <a:off x="6134100" y="2557346"/>
            <a:ext cx="5438776" cy="2286000"/>
            <a:chOff x="6134100" y="2557346"/>
            <a:chExt cx="5438776" cy="2286000"/>
          </a:xfrm>
        </p:grpSpPr>
        <p:sp>
          <p:nvSpPr>
            <p:cNvPr id="62469" name="AutoShape 4"/>
            <p:cNvSpPr>
              <a:spLocks noChangeArrowheads="1"/>
            </p:cNvSpPr>
            <p:nvPr/>
          </p:nvSpPr>
          <p:spPr bwMode="auto">
            <a:xfrm>
              <a:off x="6692900" y="2557346"/>
              <a:ext cx="42672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7  4  9  </a:t>
              </a:r>
              <a:r>
                <a:rPr lang="en-US" altLang="zh-TW" u="sng" dirty="0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2  4  </a:t>
              </a:r>
              <a:r>
                <a:rPr lang="en-US" altLang="zh-TW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6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7  9</a:t>
              </a:r>
            </a:p>
          </p:txBody>
        </p:sp>
        <p:sp>
          <p:nvSpPr>
            <p:cNvPr id="62470" name="AutoShape 5"/>
            <p:cNvSpPr>
              <a:spLocks noChangeArrowheads="1"/>
            </p:cNvSpPr>
            <p:nvPr/>
          </p:nvSpPr>
          <p:spPr bwMode="auto">
            <a:xfrm>
              <a:off x="6248400" y="3471746"/>
              <a:ext cx="2133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u="sng" dirty="0">
                  <a:solidFill>
                    <a:schemeClr val="tx1"/>
                  </a:solidFill>
                  <a:ea typeface="新細明體" charset="-120"/>
                </a:rPr>
                <a:t>4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2  </a:t>
              </a:r>
              <a:r>
                <a:rPr lang="en-US" altLang="zh-TW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62471" name="AutoShape 6"/>
            <p:cNvSpPr>
              <a:spLocks noChangeArrowheads="1"/>
            </p:cNvSpPr>
            <p:nvPr/>
          </p:nvSpPr>
          <p:spPr bwMode="auto">
            <a:xfrm>
              <a:off x="9296400" y="3471746"/>
              <a:ext cx="2133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u="sng" dirty="0">
                  <a:solidFill>
                    <a:schemeClr val="tx1"/>
                  </a:solidFill>
                  <a:ea typeface="新細明體" charset="-120"/>
                </a:rPr>
                <a:t>7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9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9</a:t>
              </a:r>
            </a:p>
          </p:txBody>
        </p:sp>
        <p:sp>
          <p:nvSpPr>
            <p:cNvPr id="62472" name="AutoShape 7"/>
            <p:cNvSpPr>
              <a:spLocks noChangeArrowheads="1"/>
            </p:cNvSpPr>
            <p:nvPr/>
          </p:nvSpPr>
          <p:spPr bwMode="auto">
            <a:xfrm>
              <a:off x="6134100" y="4386146"/>
              <a:ext cx="10287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62473" name="AutoShape 8"/>
            <p:cNvSpPr>
              <a:spLocks noChangeArrowheads="1"/>
            </p:cNvSpPr>
            <p:nvPr/>
          </p:nvSpPr>
          <p:spPr bwMode="auto">
            <a:xfrm>
              <a:off x="7543800" y="4386146"/>
              <a:ext cx="9906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zh-TW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62474" name="AutoShape 9"/>
            <p:cNvSpPr>
              <a:spLocks noChangeArrowheads="1"/>
            </p:cNvSpPr>
            <p:nvPr/>
          </p:nvSpPr>
          <p:spPr bwMode="auto">
            <a:xfrm>
              <a:off x="9172575" y="4386146"/>
              <a:ext cx="100965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zh-TW">
                <a:solidFill>
                  <a:schemeClr val="tx1"/>
                </a:solidFill>
                <a:ea typeface="新細明體" charset="-120"/>
              </a:endParaRPr>
            </a:p>
            <a:p>
              <a:pPr algn="ctr"/>
              <a:endParaRPr lang="zh-TW" altLang="en-US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62475" name="AutoShape 10"/>
            <p:cNvSpPr>
              <a:spLocks noChangeArrowheads="1"/>
            </p:cNvSpPr>
            <p:nvPr/>
          </p:nvSpPr>
          <p:spPr bwMode="auto">
            <a:xfrm>
              <a:off x="10591801" y="4386146"/>
              <a:ext cx="981075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cxnSp>
          <p:nvCxnSpPr>
            <p:cNvPr id="62476" name="AutoShape 11"/>
            <p:cNvCxnSpPr>
              <a:cxnSpLocks noChangeShapeType="1"/>
              <a:stCxn id="62470" idx="0"/>
              <a:endCxn id="62469" idx="2"/>
            </p:cNvCxnSpPr>
            <p:nvPr/>
          </p:nvCxnSpPr>
          <p:spPr bwMode="auto">
            <a:xfrm flipV="1">
              <a:off x="7315200" y="3024071"/>
              <a:ext cx="15113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AutoShape 12"/>
            <p:cNvCxnSpPr>
              <a:cxnSpLocks noChangeShapeType="1"/>
              <a:stCxn id="62471" idx="0"/>
              <a:endCxn id="62469" idx="2"/>
            </p:cNvCxnSpPr>
            <p:nvPr/>
          </p:nvCxnSpPr>
          <p:spPr bwMode="auto">
            <a:xfrm flipH="1" flipV="1">
              <a:off x="8826500" y="3024071"/>
              <a:ext cx="15367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AutoShape 13"/>
            <p:cNvCxnSpPr>
              <a:cxnSpLocks noChangeShapeType="1"/>
              <a:stCxn id="62472" idx="0"/>
              <a:endCxn id="62470" idx="2"/>
            </p:cNvCxnSpPr>
            <p:nvPr/>
          </p:nvCxnSpPr>
          <p:spPr bwMode="auto">
            <a:xfrm flipV="1">
              <a:off x="6648450" y="3938471"/>
              <a:ext cx="6667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9" name="AutoShape 14"/>
            <p:cNvCxnSpPr>
              <a:cxnSpLocks noChangeShapeType="1"/>
              <a:stCxn id="62474" idx="0"/>
              <a:endCxn id="62471" idx="2"/>
            </p:cNvCxnSpPr>
            <p:nvPr/>
          </p:nvCxnSpPr>
          <p:spPr bwMode="auto">
            <a:xfrm flipV="1">
              <a:off x="9677400" y="3938471"/>
              <a:ext cx="6858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0" name="AutoShape 15"/>
            <p:cNvCxnSpPr>
              <a:cxnSpLocks noChangeShapeType="1"/>
              <a:stCxn id="62470" idx="2"/>
              <a:endCxn id="62473" idx="0"/>
            </p:cNvCxnSpPr>
            <p:nvPr/>
          </p:nvCxnSpPr>
          <p:spPr bwMode="auto">
            <a:xfrm>
              <a:off x="7315200" y="3938471"/>
              <a:ext cx="7239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1" name="AutoShape 16"/>
            <p:cNvCxnSpPr>
              <a:cxnSpLocks noChangeShapeType="1"/>
              <a:stCxn id="62471" idx="2"/>
              <a:endCxn id="62475" idx="0"/>
            </p:cNvCxnSpPr>
            <p:nvPr/>
          </p:nvCxnSpPr>
          <p:spPr bwMode="auto">
            <a:xfrm>
              <a:off x="10363200" y="3938471"/>
              <a:ext cx="719138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164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Pivot selection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470942" y="3092605"/>
            <a:ext cx="7246938" cy="3505200"/>
            <a:chOff x="1066800" y="2590800"/>
            <a:chExt cx="7246938" cy="3505200"/>
          </a:xfrm>
        </p:grpSpPr>
        <p:cxnSp>
          <p:nvCxnSpPr>
            <p:cNvPr id="7" name="AutoShape 4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1414463" y="4054475"/>
              <a:ext cx="1090612" cy="584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  <a:stCxn id="21" idx="0"/>
              <a:endCxn id="9" idx="2"/>
            </p:cNvCxnSpPr>
            <p:nvPr/>
          </p:nvCxnSpPr>
          <p:spPr bwMode="auto">
            <a:xfrm flipH="1" flipV="1">
              <a:off x="2505075" y="40544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223963" y="3617913"/>
              <a:ext cx="2562225" cy="427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u="sng" dirty="0" smtClean="0">
                  <a:solidFill>
                    <a:schemeClr val="accent1"/>
                  </a:solidFill>
                </a:rPr>
                <a:t>2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4  3  1 </a:t>
              </a:r>
              <a:r>
                <a:rPr lang="en-US" altLang="en-US" sz="1800" b="1" dirty="0" smtClean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1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2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3  4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>
              <a:off x="1066800" y="4648200"/>
              <a:ext cx="693738" cy="4270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2"/>
                  </a:solidFill>
                </a:rPr>
                <a:t>1 </a:t>
              </a:r>
              <a:r>
                <a:rPr lang="en-US" altLang="en-US" sz="18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2"/>
                  </a:solidFill>
                </a:rPr>
                <a:t> 1</a:t>
              </a:r>
            </a:p>
          </p:txBody>
        </p:sp>
        <p:sp>
          <p:nvSpPr>
            <p:cNvPr id="11" name="AutoShape 33"/>
            <p:cNvSpPr>
              <a:spLocks noChangeArrowheads="1"/>
            </p:cNvSpPr>
            <p:nvPr/>
          </p:nvSpPr>
          <p:spPr bwMode="auto">
            <a:xfrm>
              <a:off x="2286000" y="2590800"/>
              <a:ext cx="4876800" cy="430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7  2  </a:t>
              </a:r>
              <a:r>
                <a:rPr lang="en-US" altLang="en-US" sz="1800" dirty="0" smtClean="0"/>
                <a:t>9  4  3  </a:t>
              </a:r>
              <a:r>
                <a:rPr lang="en-US" altLang="en-US" sz="1800" dirty="0"/>
                <a:t>7  </a:t>
              </a:r>
              <a:r>
                <a:rPr lang="en-US" altLang="en-US" sz="1800" u="sng" dirty="0"/>
                <a:t>6</a:t>
              </a:r>
              <a:r>
                <a:rPr lang="en-US" altLang="en-US" sz="1800" dirty="0"/>
                <a:t>  1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1  2  3  4  </a:t>
              </a:r>
              <a:r>
                <a:rPr lang="en-US" altLang="en-US" sz="1800" u="sng" dirty="0">
                  <a:solidFill>
                    <a:schemeClr val="accent1"/>
                  </a:solidFill>
                </a:rPr>
                <a:t>6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7  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7  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9</a:t>
              </a:r>
            </a:p>
          </p:txBody>
        </p:sp>
        <p:cxnSp>
          <p:nvCxnSpPr>
            <p:cNvPr id="12" name="AutoShape 34"/>
            <p:cNvCxnSpPr>
              <a:cxnSpLocks noChangeShapeType="1"/>
              <a:stCxn id="9" idx="0"/>
              <a:endCxn id="11" idx="2"/>
            </p:cNvCxnSpPr>
            <p:nvPr/>
          </p:nvCxnSpPr>
          <p:spPr bwMode="auto">
            <a:xfrm flipV="1">
              <a:off x="2505075" y="3040063"/>
              <a:ext cx="221932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35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flipH="1" flipV="1">
              <a:off x="4724400" y="3040063"/>
              <a:ext cx="220027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36"/>
            <p:cNvSpPr>
              <a:spLocks noChangeArrowheads="1"/>
            </p:cNvSpPr>
            <p:nvPr/>
          </p:nvSpPr>
          <p:spPr bwMode="auto">
            <a:xfrm>
              <a:off x="5643563" y="3617913"/>
              <a:ext cx="2562225" cy="427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1"/>
                  </a:solidFill>
                </a:rPr>
                <a:t>7  9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7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7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7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9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AutoShape 37"/>
            <p:cNvSpPr>
              <a:spLocks noChangeArrowheads="1"/>
            </p:cNvSpPr>
            <p:nvPr/>
          </p:nvSpPr>
          <p:spPr bwMode="auto">
            <a:xfrm>
              <a:off x="5486400" y="4646613"/>
              <a:ext cx="720725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1800" dirty="0"/>
            </a:p>
          </p:txBody>
        </p:sp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>
              <a:off x="7620000" y="4646613"/>
              <a:ext cx="693738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2"/>
                  </a:solidFill>
                </a:rPr>
                <a:t>9 </a:t>
              </a:r>
              <a:r>
                <a:rPr lang="en-US" altLang="en-US" sz="18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2"/>
                  </a:solidFill>
                </a:rPr>
                <a:t> </a:t>
              </a:r>
              <a:r>
                <a:rPr lang="en-US" altLang="en-US" sz="1800" dirty="0" smtClean="0">
                  <a:solidFill>
                    <a:schemeClr val="accent2"/>
                  </a:solidFill>
                </a:rPr>
                <a:t>9</a:t>
              </a:r>
              <a:endParaRPr lang="en-US" altLang="en-US" sz="1800" dirty="0">
                <a:solidFill>
                  <a:schemeClr val="accent2"/>
                </a:solidFill>
              </a:endParaRPr>
            </a:p>
          </p:txBody>
        </p:sp>
        <p:cxnSp>
          <p:nvCxnSpPr>
            <p:cNvPr id="17" name="AutoShape 39"/>
            <p:cNvCxnSpPr>
              <a:cxnSpLocks noChangeShapeType="1"/>
              <a:stCxn id="15" idx="0"/>
              <a:endCxn id="14" idx="2"/>
            </p:cNvCxnSpPr>
            <p:nvPr/>
          </p:nvCxnSpPr>
          <p:spPr bwMode="auto">
            <a:xfrm flipV="1">
              <a:off x="5846763" y="4054475"/>
              <a:ext cx="1077912" cy="582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0"/>
            <p:cNvCxnSpPr>
              <a:cxnSpLocks noChangeShapeType="1"/>
              <a:stCxn id="16" idx="0"/>
              <a:endCxn id="14" idx="2"/>
            </p:cNvCxnSpPr>
            <p:nvPr/>
          </p:nvCxnSpPr>
          <p:spPr bwMode="auto">
            <a:xfrm flipH="1" flipV="1">
              <a:off x="6924675" y="4054475"/>
              <a:ext cx="1042988" cy="582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41"/>
            <p:cNvCxnSpPr>
              <a:cxnSpLocks noChangeShapeType="1"/>
              <a:stCxn id="22" idx="0"/>
              <a:endCxn id="21" idx="2"/>
            </p:cNvCxnSpPr>
            <p:nvPr/>
          </p:nvCxnSpPr>
          <p:spPr bwMode="auto">
            <a:xfrm flipV="1">
              <a:off x="3092450" y="50800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2"/>
            <p:cNvCxnSpPr>
              <a:cxnSpLocks noChangeShapeType="1"/>
              <a:stCxn id="21" idx="2"/>
              <a:endCxn id="23" idx="0"/>
            </p:cNvCxnSpPr>
            <p:nvPr/>
          </p:nvCxnSpPr>
          <p:spPr bwMode="auto">
            <a:xfrm>
              <a:off x="3571875" y="50800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43"/>
            <p:cNvSpPr>
              <a:spLocks noChangeArrowheads="1"/>
            </p:cNvSpPr>
            <p:nvPr/>
          </p:nvSpPr>
          <p:spPr bwMode="auto">
            <a:xfrm>
              <a:off x="2824163" y="4643438"/>
              <a:ext cx="1495425" cy="427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1"/>
                  </a:solidFill>
                </a:rPr>
                <a:t>4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3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3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4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AutoShape 44"/>
            <p:cNvSpPr>
              <a:spLocks noChangeArrowheads="1"/>
            </p:cNvSpPr>
            <p:nvPr/>
          </p:nvSpPr>
          <p:spPr bwMode="auto">
            <a:xfrm>
              <a:off x="2738438" y="5668963"/>
              <a:ext cx="706437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1800" dirty="0"/>
            </a:p>
          </p:txBody>
        </p:sp>
        <p:sp>
          <p:nvSpPr>
            <p:cNvPr id="23" name="AutoShape 45"/>
            <p:cNvSpPr>
              <a:spLocks noChangeArrowheads="1"/>
            </p:cNvSpPr>
            <p:nvPr/>
          </p:nvSpPr>
          <p:spPr bwMode="auto">
            <a:xfrm>
              <a:off x="3732213" y="5668963"/>
              <a:ext cx="687387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accent2"/>
                  </a:solidFill>
                </a:rPr>
                <a:t>4 </a:t>
              </a:r>
              <a:r>
                <a:rPr lang="en-US" altLang="en-US" sz="1800" b="1">
                  <a:solidFill>
                    <a:schemeClr val="accent2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>
                  <a:solidFill>
                    <a:schemeClr val="accent2"/>
                  </a:solidFill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063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Partition, recursive call, pivot selection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1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3  4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1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4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4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4</a:t>
                </a:r>
              </a:p>
            </p:txBody>
          </p:sp>
        </p:grp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H="1">
              <a:off x="3694905" y="3740151"/>
              <a:ext cx="533400" cy="152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464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Partition, recursive call, base case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1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3  4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4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4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4</a:t>
                </a:r>
              </a:p>
            </p:txBody>
          </p:sp>
        </p:grp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 flipH="1">
              <a:off x="2631280" y="4688043"/>
              <a:ext cx="5334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502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…, base case, join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 flipH="1">
              <a:off x="2555080" y="4691218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4688680" y="4691218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4074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pivot selection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6" name="Line 63"/>
            <p:cNvSpPr>
              <a:spLocks noChangeShapeType="1"/>
            </p:cNvSpPr>
            <p:nvPr/>
          </p:nvSpPr>
          <p:spPr bwMode="auto">
            <a:xfrm>
              <a:off x="7662067" y="3635376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2637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Partition, …, recursive call, base case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9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9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 rot="793333">
              <a:off x="9015027" y="4733288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6880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Join, join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1  2  3  4  </a:t>
                </a:r>
                <a:r>
                  <a:rPr lang="en-US" altLang="en-US" sz="1800" u="sng" dirty="0">
                    <a:solidFill>
                      <a:schemeClr val="tx1">
                        <a:lumMod val="75000"/>
                      </a:schemeClr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9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9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9</a:t>
                </a:r>
                <a:endParaRPr lang="en-US" altLang="en-US" sz="1800" dirty="0"/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 flipH="1">
              <a:off x="4142580" y="3635376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7419180" y="3635376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943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Worst-case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The worst case for quick-sort occurs when the pivot is the unique minimum or maximum element</a:t>
                </a:r>
              </a:p>
              <a:p>
                <a:pPr lvl="1"/>
                <a:r>
                  <a:rPr lang="en-US" altLang="zh-TW" dirty="0" smtClean="0"/>
                  <a:t>One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has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altLang="zh-TW" dirty="0" smtClean="0"/>
                  <a:t>and the other has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running time is proportional to: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+…+2+1=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Alternatively, using recurrence equations: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349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238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3249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95107"/>
              </p:ext>
            </p:extLst>
          </p:nvPr>
        </p:nvGraphicFramePr>
        <p:xfrm>
          <a:off x="8166100" y="1788879"/>
          <a:ext cx="1174751" cy="2590802"/>
        </p:xfrm>
        <a:graphic>
          <a:graphicData uri="http://schemas.openxmlformats.org/drawingml/2006/table">
            <a:tbl>
              <a:tblPr/>
              <a:tblGrid>
                <a:gridCol w="649288"/>
                <a:gridCol w="525463"/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depth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n 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charset="-120"/>
                          <a:sym typeface="Symbol" panose="05050102010706020507" pitchFamily="18" charset="2"/>
                        </a:rPr>
                        <a:t>-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n 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charset="-120"/>
                          <a:sym typeface="Symbol" panose="05050102010706020507" pitchFamily="18" charset="2"/>
                        </a:rPr>
                        <a:t>-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859589" y="4657493"/>
            <a:ext cx="3962400" cy="2057400"/>
            <a:chOff x="5715001" y="4267201"/>
            <a:chExt cx="3962400" cy="2057400"/>
          </a:xfrm>
        </p:grpSpPr>
        <p:sp>
          <p:nvSpPr>
            <p:cNvPr id="63494" name="AutoShape 4"/>
            <p:cNvSpPr>
              <a:spLocks noChangeArrowheads="1"/>
            </p:cNvSpPr>
            <p:nvPr/>
          </p:nvSpPr>
          <p:spPr bwMode="auto">
            <a:xfrm>
              <a:off x="7516814" y="4791075"/>
              <a:ext cx="1304925" cy="217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accent1"/>
                </a:solidFill>
                <a:ea typeface="新細明體" charset="-120"/>
              </a:endParaRPr>
            </a:p>
          </p:txBody>
        </p:sp>
        <p:sp>
          <p:nvSpPr>
            <p:cNvPr id="63495" name="AutoShape 5"/>
            <p:cNvSpPr>
              <a:spLocks noChangeArrowheads="1"/>
            </p:cNvSpPr>
            <p:nvPr/>
          </p:nvSpPr>
          <p:spPr bwMode="auto">
            <a:xfrm>
              <a:off x="8864600" y="5600700"/>
              <a:ext cx="762000" cy="217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accent1"/>
                </a:solidFill>
                <a:ea typeface="新細明體" charset="-120"/>
              </a:endParaRPr>
            </a:p>
          </p:txBody>
        </p:sp>
        <p:sp>
          <p:nvSpPr>
            <p:cNvPr id="63496" name="AutoShape 6"/>
            <p:cNvSpPr>
              <a:spLocks noChangeArrowheads="1"/>
            </p:cNvSpPr>
            <p:nvPr/>
          </p:nvSpPr>
          <p:spPr bwMode="auto">
            <a:xfrm>
              <a:off x="5715001" y="4791075"/>
              <a:ext cx="360363" cy="2174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sp>
          <p:nvSpPr>
            <p:cNvPr id="63497" name="AutoShape 7"/>
            <p:cNvSpPr>
              <a:spLocks noChangeArrowheads="1"/>
            </p:cNvSpPr>
            <p:nvPr/>
          </p:nvSpPr>
          <p:spPr bwMode="auto">
            <a:xfrm>
              <a:off x="7467601" y="5327650"/>
              <a:ext cx="352425" cy="2174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sp>
          <p:nvSpPr>
            <p:cNvPr id="63498" name="AutoShape 8"/>
            <p:cNvSpPr>
              <a:spLocks noChangeArrowheads="1"/>
            </p:cNvSpPr>
            <p:nvPr/>
          </p:nvSpPr>
          <p:spPr bwMode="auto">
            <a:xfrm>
              <a:off x="8821739" y="6107114"/>
              <a:ext cx="358775" cy="21748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sp>
          <p:nvSpPr>
            <p:cNvPr id="63499" name="AutoShape 9"/>
            <p:cNvSpPr>
              <a:spLocks noChangeArrowheads="1"/>
            </p:cNvSpPr>
            <p:nvPr/>
          </p:nvSpPr>
          <p:spPr bwMode="auto">
            <a:xfrm>
              <a:off x="9326564" y="6107114"/>
              <a:ext cx="350837" cy="21748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cxnSp>
          <p:nvCxnSpPr>
            <p:cNvPr id="63500" name="AutoShape 10"/>
            <p:cNvCxnSpPr>
              <a:cxnSpLocks noChangeShapeType="1"/>
              <a:stCxn id="63497" idx="0"/>
              <a:endCxn id="63494" idx="2"/>
            </p:cNvCxnSpPr>
            <p:nvPr/>
          </p:nvCxnSpPr>
          <p:spPr bwMode="auto">
            <a:xfrm flipV="1">
              <a:off x="7643813" y="5008564"/>
              <a:ext cx="525462" cy="3190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1" name="AutoShape 11"/>
            <p:cNvCxnSpPr>
              <a:cxnSpLocks noChangeShapeType="1"/>
              <a:endCxn id="63494" idx="2"/>
            </p:cNvCxnSpPr>
            <p:nvPr/>
          </p:nvCxnSpPr>
          <p:spPr bwMode="auto">
            <a:xfrm flipH="1" flipV="1">
              <a:off x="8169276" y="5008563"/>
              <a:ext cx="593725" cy="2778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2" name="AutoShape 12"/>
            <p:cNvCxnSpPr>
              <a:cxnSpLocks noChangeShapeType="1"/>
              <a:stCxn id="63498" idx="0"/>
              <a:endCxn id="63495" idx="2"/>
            </p:cNvCxnSpPr>
            <p:nvPr/>
          </p:nvCxnSpPr>
          <p:spPr bwMode="auto">
            <a:xfrm flipV="1">
              <a:off x="9001126" y="5818189"/>
              <a:ext cx="244475" cy="2889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3" name="AutoShape 13"/>
            <p:cNvCxnSpPr>
              <a:cxnSpLocks noChangeShapeType="1"/>
              <a:stCxn id="63495" idx="2"/>
              <a:endCxn id="63499" idx="0"/>
            </p:cNvCxnSpPr>
            <p:nvPr/>
          </p:nvCxnSpPr>
          <p:spPr bwMode="auto">
            <a:xfrm>
              <a:off x="9245601" y="5818189"/>
              <a:ext cx="257175" cy="2889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04" name="AutoShape 14"/>
            <p:cNvSpPr>
              <a:spLocks noChangeArrowheads="1"/>
            </p:cNvSpPr>
            <p:nvPr/>
          </p:nvSpPr>
          <p:spPr bwMode="auto">
            <a:xfrm>
              <a:off x="5807075" y="4267201"/>
              <a:ext cx="2482850" cy="2190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accent1"/>
                </a:solidFill>
                <a:ea typeface="新細明體" charset="-120"/>
              </a:endParaRPr>
            </a:p>
          </p:txBody>
        </p:sp>
        <p:cxnSp>
          <p:nvCxnSpPr>
            <p:cNvPr id="63505" name="AutoShape 15"/>
            <p:cNvCxnSpPr>
              <a:cxnSpLocks noChangeShapeType="1"/>
              <a:stCxn id="63496" idx="0"/>
              <a:endCxn id="63504" idx="2"/>
            </p:cNvCxnSpPr>
            <p:nvPr/>
          </p:nvCxnSpPr>
          <p:spPr bwMode="auto">
            <a:xfrm flipV="1">
              <a:off x="5895976" y="4486275"/>
              <a:ext cx="115252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6" name="AutoShape 16"/>
            <p:cNvCxnSpPr>
              <a:cxnSpLocks noChangeShapeType="1"/>
              <a:stCxn id="63494" idx="0"/>
              <a:endCxn id="63504" idx="2"/>
            </p:cNvCxnSpPr>
            <p:nvPr/>
          </p:nvCxnSpPr>
          <p:spPr bwMode="auto">
            <a:xfrm flipH="1" flipV="1">
              <a:off x="7048501" y="4486275"/>
              <a:ext cx="112077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18" name="Text Box 42"/>
            <p:cNvSpPr txBox="1">
              <a:spLocks noChangeArrowheads="1"/>
            </p:cNvSpPr>
            <p:nvPr/>
          </p:nvSpPr>
          <p:spPr bwMode="auto">
            <a:xfrm rot="2305880">
              <a:off x="8768646" y="516887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7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Running Time</a:t>
            </a:r>
            <a:br>
              <a:rPr lang="en-US" altLang="zh-TW" dirty="0" smtClean="0"/>
            </a:br>
            <a:r>
              <a:rPr lang="en-US" altLang="zh-TW" sz="2800" dirty="0" smtClean="0"/>
              <a:t>removing equal split assumption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Consider a recursive call of quick-sort on a sequence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Good call: the sizes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are each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Bad call: one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has size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A call is good with probability 1/2</a:t>
                </a:r>
              </a:p>
              <a:p>
                <a:pPr lvl="1"/>
                <a:r>
                  <a:rPr lang="en-US" altLang="zh-TW" dirty="0" smtClean="0"/>
                  <a:t>1/2 of the possible pivots cause good calls: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451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477292" y="3563952"/>
            <a:ext cx="7234238" cy="1283215"/>
            <a:chOff x="2681288" y="3386217"/>
            <a:chExt cx="7234238" cy="1283215"/>
          </a:xfrm>
        </p:grpSpPr>
        <p:sp>
          <p:nvSpPr>
            <p:cNvPr id="64518" name="AutoShape 4"/>
            <p:cNvSpPr>
              <a:spLocks noChangeArrowheads="1"/>
            </p:cNvSpPr>
            <p:nvPr/>
          </p:nvSpPr>
          <p:spPr bwMode="auto">
            <a:xfrm>
              <a:off x="4848225" y="3929142"/>
              <a:ext cx="1257300" cy="225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7  9  7  6 </a:t>
              </a:r>
            </a:p>
          </p:txBody>
        </p:sp>
        <p:sp>
          <p:nvSpPr>
            <p:cNvPr id="64519" name="AutoShape 5"/>
            <p:cNvSpPr>
              <a:spLocks noChangeArrowheads="1"/>
            </p:cNvSpPr>
            <p:nvPr/>
          </p:nvSpPr>
          <p:spPr bwMode="auto">
            <a:xfrm>
              <a:off x="3201988" y="3386217"/>
              <a:ext cx="2392362" cy="2270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7  2  9  4 3  7  </a:t>
              </a:r>
              <a:r>
                <a:rPr lang="en-US" altLang="zh-TW" sz="1200" u="sng" dirty="0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  1 9</a:t>
              </a:r>
            </a:p>
          </p:txBody>
        </p:sp>
        <p:cxnSp>
          <p:nvCxnSpPr>
            <p:cNvPr id="64520" name="AutoShape 6"/>
            <p:cNvCxnSpPr>
              <a:cxnSpLocks noChangeShapeType="1"/>
              <a:stCxn id="64522" idx="0"/>
              <a:endCxn id="64519" idx="2"/>
            </p:cNvCxnSpPr>
            <p:nvPr/>
          </p:nvCxnSpPr>
          <p:spPr bwMode="auto">
            <a:xfrm flipV="1">
              <a:off x="3309939" y="3617991"/>
              <a:ext cx="1087437" cy="3063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1" name="AutoShape 7"/>
            <p:cNvCxnSpPr>
              <a:cxnSpLocks noChangeShapeType="1"/>
              <a:stCxn id="64518" idx="0"/>
              <a:endCxn id="64519" idx="2"/>
            </p:cNvCxnSpPr>
            <p:nvPr/>
          </p:nvCxnSpPr>
          <p:spPr bwMode="auto">
            <a:xfrm flipH="1" flipV="1">
              <a:off x="4398963" y="3622754"/>
              <a:ext cx="1077912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2" name="AutoShape 8"/>
            <p:cNvSpPr>
              <a:spLocks noChangeArrowheads="1"/>
            </p:cNvSpPr>
            <p:nvPr/>
          </p:nvSpPr>
          <p:spPr bwMode="auto">
            <a:xfrm>
              <a:off x="2681288" y="3929142"/>
              <a:ext cx="1257300" cy="225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2  4  3  1 </a:t>
              </a:r>
            </a:p>
          </p:txBody>
        </p:sp>
        <p:sp>
          <p:nvSpPr>
            <p:cNvPr id="64523" name="Line 9"/>
            <p:cNvSpPr>
              <a:spLocks noChangeShapeType="1"/>
            </p:cNvSpPr>
            <p:nvPr/>
          </p:nvSpPr>
          <p:spPr bwMode="auto">
            <a:xfrm>
              <a:off x="5033963" y="3668791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24" name="Line 10"/>
            <p:cNvSpPr>
              <a:spLocks noChangeShapeType="1"/>
            </p:cNvSpPr>
            <p:nvPr/>
          </p:nvSpPr>
          <p:spPr bwMode="auto">
            <a:xfrm flipH="1">
              <a:off x="3463925" y="3668791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25" name="AutoShape 11"/>
            <p:cNvSpPr>
              <a:spLocks noChangeArrowheads="1"/>
            </p:cNvSpPr>
            <p:nvPr/>
          </p:nvSpPr>
          <p:spPr bwMode="auto">
            <a:xfrm>
              <a:off x="8610601" y="3910091"/>
              <a:ext cx="1304925" cy="217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7 2 9 4 3 7 6</a:t>
              </a:r>
            </a:p>
          </p:txBody>
        </p:sp>
        <p:sp>
          <p:nvSpPr>
            <p:cNvPr id="64526" name="AutoShape 12"/>
            <p:cNvSpPr>
              <a:spLocks noChangeArrowheads="1"/>
            </p:cNvSpPr>
            <p:nvPr/>
          </p:nvSpPr>
          <p:spPr bwMode="auto">
            <a:xfrm>
              <a:off x="6808788" y="3910091"/>
              <a:ext cx="360362" cy="2174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64527" name="AutoShape 13"/>
            <p:cNvSpPr>
              <a:spLocks noChangeArrowheads="1"/>
            </p:cNvSpPr>
            <p:nvPr/>
          </p:nvSpPr>
          <p:spPr bwMode="auto">
            <a:xfrm>
              <a:off x="6900863" y="3386217"/>
              <a:ext cx="2482850" cy="2190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7  </a:t>
              </a:r>
              <a:r>
                <a:rPr lang="en-US" altLang="zh-TW" sz="1200" u="sng" dirty="0">
                  <a:solidFill>
                    <a:schemeClr val="tx1"/>
                  </a:solidFill>
                  <a:ea typeface="新細明體" charset="-120"/>
                </a:rPr>
                <a:t>2</a:t>
              </a:r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  9  4 3  7  6  1</a:t>
              </a:r>
              <a:endParaRPr lang="en-US" altLang="zh-TW" sz="1200" dirty="0">
                <a:solidFill>
                  <a:schemeClr val="tx1"/>
                </a:solidFill>
                <a:ea typeface="新細明體" charset="-120"/>
                <a:sym typeface="Symbol" panose="05050102010706020507" pitchFamily="18" charset="2"/>
              </a:endParaRPr>
            </a:p>
          </p:txBody>
        </p:sp>
        <p:cxnSp>
          <p:nvCxnSpPr>
            <p:cNvPr id="64528" name="AutoShape 14"/>
            <p:cNvCxnSpPr>
              <a:cxnSpLocks noChangeShapeType="1"/>
              <a:stCxn id="64526" idx="0"/>
              <a:endCxn id="64527" idx="2"/>
            </p:cNvCxnSpPr>
            <p:nvPr/>
          </p:nvCxnSpPr>
          <p:spPr bwMode="auto">
            <a:xfrm flipV="1">
              <a:off x="6989764" y="3605291"/>
              <a:ext cx="115252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9" name="AutoShape 15"/>
            <p:cNvCxnSpPr>
              <a:cxnSpLocks noChangeShapeType="1"/>
              <a:stCxn id="64525" idx="0"/>
              <a:endCxn id="64527" idx="2"/>
            </p:cNvCxnSpPr>
            <p:nvPr/>
          </p:nvCxnSpPr>
          <p:spPr bwMode="auto">
            <a:xfrm flipH="1" flipV="1">
              <a:off x="8142289" y="3605291"/>
              <a:ext cx="112077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0" name="Line 16"/>
            <p:cNvSpPr>
              <a:spLocks noChangeShapeType="1"/>
            </p:cNvSpPr>
            <p:nvPr/>
          </p:nvSpPr>
          <p:spPr bwMode="auto">
            <a:xfrm>
              <a:off x="8893175" y="3691016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31" name="Line 17"/>
            <p:cNvSpPr>
              <a:spLocks noChangeShapeType="1"/>
            </p:cNvSpPr>
            <p:nvPr/>
          </p:nvSpPr>
          <p:spPr bwMode="auto">
            <a:xfrm flipH="1">
              <a:off x="7216775" y="3646566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32" name="Text Box 18"/>
            <p:cNvSpPr txBox="1">
              <a:spLocks noChangeArrowheads="1"/>
            </p:cNvSpPr>
            <p:nvPr/>
          </p:nvSpPr>
          <p:spPr bwMode="auto">
            <a:xfrm>
              <a:off x="3708192" y="43001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Good call</a:t>
              </a:r>
            </a:p>
          </p:txBody>
        </p:sp>
        <p:sp>
          <p:nvSpPr>
            <p:cNvPr id="64533" name="Text Box 19"/>
            <p:cNvSpPr txBox="1">
              <a:spLocks noChangeArrowheads="1"/>
            </p:cNvSpPr>
            <p:nvPr/>
          </p:nvSpPr>
          <p:spPr bwMode="auto">
            <a:xfrm>
              <a:off x="7591962" y="4300100"/>
              <a:ext cx="1005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Bad call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6222" y="5754689"/>
            <a:ext cx="4520580" cy="1054616"/>
            <a:chOff x="3828083" y="5754689"/>
            <a:chExt cx="4520580" cy="1054616"/>
          </a:xfrm>
        </p:grpSpPr>
        <p:grpSp>
          <p:nvGrpSpPr>
            <p:cNvPr id="64534" name="Group 20"/>
            <p:cNvGrpSpPr>
              <a:grpSpLocks/>
            </p:cNvGrpSpPr>
            <p:nvPr/>
          </p:nvGrpSpPr>
          <p:grpSpPr bwMode="auto">
            <a:xfrm>
              <a:off x="4005263" y="5754689"/>
              <a:ext cx="4343400" cy="381000"/>
              <a:chOff x="1776" y="3264"/>
              <a:chExt cx="2736" cy="240"/>
            </a:xfrm>
          </p:grpSpPr>
          <p:sp>
            <p:nvSpPr>
              <p:cNvPr id="64541" name="AutoShape 21"/>
              <p:cNvSpPr>
                <a:spLocks noChangeArrowheads="1"/>
              </p:cNvSpPr>
              <p:nvPr/>
            </p:nvSpPr>
            <p:spPr bwMode="auto">
              <a:xfrm>
                <a:off x="3538" y="3264"/>
                <a:ext cx="974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2" name="AutoShape 22"/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624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3" name="Rectangle 23"/>
              <p:cNvSpPr>
                <a:spLocks noChangeArrowheads="1"/>
              </p:cNvSpPr>
              <p:nvPr/>
            </p:nvSpPr>
            <p:spPr bwMode="auto">
              <a:xfrm>
                <a:off x="2352" y="3264"/>
                <a:ext cx="1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4" name="AutoShape 24"/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2736" cy="24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800" dirty="0">
                    <a:solidFill>
                      <a:schemeClr val="tx1"/>
                    </a:solidFill>
                    <a:ea typeface="新細明體" charset="-120"/>
                  </a:rPr>
                  <a:t>1 2 3 4 5 6 7 8 9 10 11 12 </a:t>
                </a:r>
                <a:r>
                  <a:rPr lang="en-US" altLang="zh-TW" sz="1800" dirty="0" smtClean="0">
                    <a:solidFill>
                      <a:schemeClr val="tx1"/>
                    </a:solidFill>
                    <a:ea typeface="新細明體" charset="-120"/>
                  </a:rPr>
                  <a:t>13 </a:t>
                </a:r>
                <a:r>
                  <a:rPr lang="en-US" altLang="zh-TW" sz="1800" dirty="0">
                    <a:solidFill>
                      <a:schemeClr val="tx1"/>
                    </a:solidFill>
                    <a:ea typeface="新細明體" charset="-120"/>
                  </a:rPr>
                  <a:t>14 15 16</a:t>
                </a:r>
              </a:p>
            </p:txBody>
          </p:sp>
        </p:grpSp>
        <p:sp>
          <p:nvSpPr>
            <p:cNvPr id="64535" name="Text Box 25"/>
            <p:cNvSpPr txBox="1">
              <a:spLocks noChangeArrowheads="1"/>
            </p:cNvSpPr>
            <p:nvPr/>
          </p:nvSpPr>
          <p:spPr bwMode="auto">
            <a:xfrm>
              <a:off x="5215078" y="6439973"/>
              <a:ext cx="141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Good pivots</a:t>
              </a:r>
            </a:p>
          </p:txBody>
        </p:sp>
        <p:sp>
          <p:nvSpPr>
            <p:cNvPr id="64536" name="Text Box 26"/>
            <p:cNvSpPr txBox="1">
              <a:spLocks noChangeArrowheads="1"/>
            </p:cNvSpPr>
            <p:nvPr/>
          </p:nvSpPr>
          <p:spPr bwMode="auto">
            <a:xfrm>
              <a:off x="3828083" y="6434541"/>
              <a:ext cx="126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Bad pivots</a:t>
              </a:r>
            </a:p>
          </p:txBody>
        </p:sp>
        <p:sp>
          <p:nvSpPr>
            <p:cNvPr id="64537" name="Text Box 27"/>
            <p:cNvSpPr txBox="1">
              <a:spLocks noChangeArrowheads="1"/>
            </p:cNvSpPr>
            <p:nvPr/>
          </p:nvSpPr>
          <p:spPr bwMode="auto">
            <a:xfrm>
              <a:off x="7086779" y="6434541"/>
              <a:ext cx="126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Bad pivots</a:t>
              </a:r>
            </a:p>
          </p:txBody>
        </p:sp>
        <p:sp>
          <p:nvSpPr>
            <p:cNvPr id="64538" name="AutoShape 28"/>
            <p:cNvSpPr>
              <a:spLocks/>
            </p:cNvSpPr>
            <p:nvPr/>
          </p:nvSpPr>
          <p:spPr bwMode="auto">
            <a:xfrm rot="-5400000">
              <a:off x="5795963" y="5335589"/>
              <a:ext cx="228600" cy="1981200"/>
            </a:xfrm>
            <a:prstGeom prst="leftBrace">
              <a:avLst>
                <a:gd name="adj1" fmla="val 72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4539" name="AutoShape 29"/>
            <p:cNvSpPr>
              <a:spLocks/>
            </p:cNvSpPr>
            <p:nvPr/>
          </p:nvSpPr>
          <p:spPr bwMode="auto">
            <a:xfrm rot="-5400000">
              <a:off x="4310063" y="5907089"/>
              <a:ext cx="228600" cy="838200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4540" name="AutoShape 30"/>
            <p:cNvSpPr>
              <a:spLocks/>
            </p:cNvSpPr>
            <p:nvPr/>
          </p:nvSpPr>
          <p:spPr bwMode="auto">
            <a:xfrm rot="-5400000">
              <a:off x="7586663" y="5678489"/>
              <a:ext cx="228600" cy="1295400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7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Divide and Conquer Algorithms</a:t>
            </a:r>
            <a:br>
              <a:rPr lang="en-US" altLang="zh-TW" dirty="0" smtClean="0"/>
            </a:br>
            <a:r>
              <a:rPr lang="en-US" altLang="zh-TW" sz="2800" dirty="0" smtClean="0"/>
              <a:t>analysis with recurrence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Divide-and conquer</a:t>
                </a:r>
                <a:r>
                  <a:rPr lang="en-US" altLang="zh-TW" dirty="0" smtClean="0"/>
                  <a:t> is a general algorithm design paradigm:</a:t>
                </a:r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Divide: </a:t>
                </a:r>
                <a:r>
                  <a:rPr lang="en-US" altLang="zh-TW" dirty="0" smtClean="0"/>
                  <a:t>divide the input data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(disjoint)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Recur: </a:t>
                </a:r>
                <a:r>
                  <a:rPr lang="en-US" altLang="zh-TW" dirty="0" smtClean="0"/>
                  <a:t>solve the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recursively</a:t>
                </a:r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Conquer: </a:t>
                </a:r>
                <a:r>
                  <a:rPr lang="en-US" altLang="zh-TW" dirty="0" smtClean="0"/>
                  <a:t>combine the solutions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into a solution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base case for the recursion are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of constant size</a:t>
                </a:r>
              </a:p>
              <a:p>
                <a:r>
                  <a:rPr lang="en-US" altLang="zh-TW" dirty="0" smtClean="0"/>
                  <a:t>Analysis can be done using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recurrence equations </a:t>
                </a:r>
                <a:r>
                  <a:rPr lang="en-US" altLang="zh-TW" dirty="0" smtClean="0"/>
                  <a:t>(relations)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37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500" t="-2238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732433" y="3182143"/>
            <a:ext cx="3429000" cy="1676400"/>
            <a:chOff x="3342" y="1584"/>
            <a:chExt cx="1698" cy="816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98" y="1584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11" name="AutoShape 16"/>
            <p:cNvCxnSpPr>
              <a:cxnSpLocks noChangeShapeType="1"/>
              <a:stCxn id="15" idx="7"/>
              <a:endCxn id="10" idx="3"/>
            </p:cNvCxnSpPr>
            <p:nvPr/>
          </p:nvCxnSpPr>
          <p:spPr bwMode="auto">
            <a:xfrm flipV="1">
              <a:off x="3688" y="1772"/>
              <a:ext cx="441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7"/>
            <p:cNvCxnSpPr>
              <a:cxnSpLocks noChangeShapeType="1"/>
              <a:stCxn id="22" idx="0"/>
              <a:endCxn id="10" idx="4"/>
            </p:cNvCxnSpPr>
            <p:nvPr/>
          </p:nvCxnSpPr>
          <p:spPr bwMode="auto">
            <a:xfrm flipV="1">
              <a:off x="4198" y="1803"/>
              <a:ext cx="7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  <a:stCxn id="16" idx="0"/>
              <a:endCxn id="15" idx="4"/>
            </p:cNvCxnSpPr>
            <p:nvPr/>
          </p:nvCxnSpPr>
          <p:spPr bwMode="auto">
            <a:xfrm flipV="1">
              <a:off x="3611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  <a:stCxn id="17" idx="0"/>
              <a:endCxn id="15" idx="3"/>
            </p:cNvCxnSpPr>
            <p:nvPr/>
          </p:nvCxnSpPr>
          <p:spPr bwMode="auto">
            <a:xfrm flipV="1">
              <a:off x="3419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3506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6" name="Rectangle 31"/>
            <p:cNvSpPr>
              <a:spLocks noChangeAspect="1" noChangeArrowheads="1"/>
            </p:cNvSpPr>
            <p:nvPr/>
          </p:nvSpPr>
          <p:spPr bwMode="auto">
            <a:xfrm>
              <a:off x="3534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36"/>
            <p:cNvSpPr>
              <a:spLocks noChangeAspect="1" noChangeArrowheads="1"/>
            </p:cNvSpPr>
            <p:nvPr/>
          </p:nvSpPr>
          <p:spPr bwMode="auto">
            <a:xfrm>
              <a:off x="3342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37"/>
            <p:cNvSpPr>
              <a:spLocks noChangeAspect="1" noChangeArrowheads="1"/>
            </p:cNvSpPr>
            <p:nvPr/>
          </p:nvSpPr>
          <p:spPr bwMode="auto">
            <a:xfrm>
              <a:off x="3726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9" name="AutoShape 38"/>
            <p:cNvCxnSpPr>
              <a:cxnSpLocks noChangeShapeType="1"/>
              <a:stCxn id="18" idx="0"/>
              <a:endCxn id="15" idx="5"/>
            </p:cNvCxnSpPr>
            <p:nvPr/>
          </p:nvCxnSpPr>
          <p:spPr bwMode="auto">
            <a:xfrm flipH="1" flipV="1">
              <a:off x="3688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39"/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196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40"/>
            <p:cNvCxnSpPr>
              <a:cxnSpLocks noChangeShapeType="1"/>
              <a:stCxn id="24" idx="0"/>
              <a:endCxn id="22" idx="3"/>
            </p:cNvCxnSpPr>
            <p:nvPr/>
          </p:nvCxnSpPr>
          <p:spPr bwMode="auto">
            <a:xfrm flipV="1">
              <a:off x="4004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1"/>
            <p:cNvSpPr>
              <a:spLocks noChangeArrowheads="1"/>
            </p:cNvSpPr>
            <p:nvPr/>
          </p:nvSpPr>
          <p:spPr bwMode="auto">
            <a:xfrm>
              <a:off x="4091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3" name="Rectangle 42"/>
            <p:cNvSpPr>
              <a:spLocks noChangeAspect="1" noChangeArrowheads="1"/>
            </p:cNvSpPr>
            <p:nvPr/>
          </p:nvSpPr>
          <p:spPr bwMode="auto">
            <a:xfrm>
              <a:off x="4119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Rectangle 43"/>
            <p:cNvSpPr>
              <a:spLocks noChangeAspect="1" noChangeArrowheads="1"/>
            </p:cNvSpPr>
            <p:nvPr/>
          </p:nvSpPr>
          <p:spPr bwMode="auto">
            <a:xfrm>
              <a:off x="392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Rectangle 44"/>
            <p:cNvSpPr>
              <a:spLocks noChangeAspect="1" noChangeArrowheads="1"/>
            </p:cNvSpPr>
            <p:nvPr/>
          </p:nvSpPr>
          <p:spPr bwMode="auto">
            <a:xfrm>
              <a:off x="4311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6" name="AutoShape 45"/>
            <p:cNvCxnSpPr>
              <a:cxnSpLocks noChangeShapeType="1"/>
              <a:stCxn id="25" idx="0"/>
              <a:endCxn id="22" idx="5"/>
            </p:cNvCxnSpPr>
            <p:nvPr/>
          </p:nvCxnSpPr>
          <p:spPr bwMode="auto">
            <a:xfrm flipH="1" flipV="1">
              <a:off x="4273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6"/>
            <p:cNvCxnSpPr>
              <a:cxnSpLocks noChangeShapeType="1"/>
              <a:stCxn id="30" idx="0"/>
              <a:endCxn id="29" idx="4"/>
            </p:cNvCxnSpPr>
            <p:nvPr/>
          </p:nvCxnSpPr>
          <p:spPr bwMode="auto">
            <a:xfrm flipV="1">
              <a:off x="4772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7"/>
            <p:cNvCxnSpPr>
              <a:cxnSpLocks noChangeShapeType="1"/>
              <a:stCxn id="31" idx="0"/>
              <a:endCxn id="29" idx="3"/>
            </p:cNvCxnSpPr>
            <p:nvPr/>
          </p:nvCxnSpPr>
          <p:spPr bwMode="auto">
            <a:xfrm flipV="1">
              <a:off x="4580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48"/>
            <p:cNvSpPr>
              <a:spLocks noChangeArrowheads="1"/>
            </p:cNvSpPr>
            <p:nvPr/>
          </p:nvSpPr>
          <p:spPr bwMode="auto">
            <a:xfrm>
              <a:off x="4667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0" name="Rectangle 49"/>
            <p:cNvSpPr>
              <a:spLocks noChangeAspect="1" noChangeArrowheads="1"/>
            </p:cNvSpPr>
            <p:nvPr/>
          </p:nvSpPr>
          <p:spPr bwMode="auto">
            <a:xfrm>
              <a:off x="4695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Rectangle 50"/>
            <p:cNvSpPr>
              <a:spLocks noChangeAspect="1" noChangeArrowheads="1"/>
            </p:cNvSpPr>
            <p:nvPr/>
          </p:nvSpPr>
          <p:spPr bwMode="auto">
            <a:xfrm>
              <a:off x="4503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Rectangle 51"/>
            <p:cNvSpPr>
              <a:spLocks noChangeAspect="1" noChangeArrowheads="1"/>
            </p:cNvSpPr>
            <p:nvPr/>
          </p:nvSpPr>
          <p:spPr bwMode="auto">
            <a:xfrm>
              <a:off x="488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3" name="AutoShape 52"/>
            <p:cNvCxnSpPr>
              <a:cxnSpLocks noChangeShapeType="1"/>
              <a:stCxn id="32" idx="0"/>
              <a:endCxn id="29" idx="5"/>
            </p:cNvCxnSpPr>
            <p:nvPr/>
          </p:nvCxnSpPr>
          <p:spPr bwMode="auto">
            <a:xfrm flipH="1" flipV="1">
              <a:off x="4849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53"/>
            <p:cNvCxnSpPr>
              <a:cxnSpLocks noChangeShapeType="1"/>
              <a:stCxn id="10" idx="5"/>
              <a:endCxn id="29" idx="1"/>
            </p:cNvCxnSpPr>
            <p:nvPr/>
          </p:nvCxnSpPr>
          <p:spPr bwMode="auto">
            <a:xfrm>
              <a:off x="4280" y="1772"/>
              <a:ext cx="418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24022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4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6129185" cy="46085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Probabilistic Fact: </a:t>
                </a:r>
                <a:r>
                  <a:rPr lang="en-US" altLang="zh-TW" dirty="0" smtClean="0"/>
                  <a:t>The expected number of coin tosses required in order to get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heads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(e.g., it is expected to take 2 tosses to get heads)</a:t>
                </a:r>
              </a:p>
              <a:p>
                <a:r>
                  <a:rPr lang="en-US" altLang="zh-TW" dirty="0" smtClean="0"/>
                  <a:t>For a node of depth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, we expect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 ancestors are good calls</a:t>
                </a:r>
              </a:p>
              <a:p>
                <a:pPr lvl="1"/>
                <a:r>
                  <a:rPr lang="en-US" altLang="zh-TW" dirty="0" smtClean="0"/>
                  <a:t>The size of the input sequence for the current call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Therefore, we have</a:t>
                </a:r>
              </a:p>
              <a:p>
                <a:pPr lvl="1"/>
                <a:r>
                  <a:rPr lang="en-US" altLang="zh-TW" dirty="0" smtClean="0"/>
                  <a:t>For a node of depth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dirty="0" smtClean="0"/>
                  <a:t>, the expected input size is one</a:t>
                </a:r>
              </a:p>
              <a:p>
                <a:pPr lvl="1"/>
                <a:r>
                  <a:rPr lang="en-US" altLang="zh-TW" dirty="0" smtClean="0"/>
                  <a:t>The expected height of the quick-sort tree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amount or work done at the nodes of the same depth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Thus, the expected running time of quick-sort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554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6129185" cy="4608514"/>
              </a:xfrm>
              <a:blipFill rotWithShape="0">
                <a:blip r:embed="rId3"/>
                <a:stretch>
                  <a:fillRect l="-994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76617"/>
              </p:ext>
            </p:extLst>
          </p:nvPr>
        </p:nvGraphicFramePr>
        <p:xfrm>
          <a:off x="6867292" y="2832411"/>
          <a:ext cx="4876800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VISIO" r:id="rId4" imgW="7510680" imgH="4271040" progId="Visio.Drawing.6">
                  <p:embed/>
                </p:oleObj>
              </mc:Choice>
              <mc:Fallback>
                <p:oleObj name="VISIO" r:id="rId4" imgW="7510680" imgH="4271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292" y="2832411"/>
                        <a:ext cx="4876800" cy="305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1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In-Place Quick-Sort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Quick-sort can be implemented to run in-place</a:t>
                </a:r>
              </a:p>
              <a:p>
                <a:r>
                  <a:rPr lang="en-US" altLang="zh-TW" dirty="0" smtClean="0"/>
                  <a:t>In the partition step, we use replace operations to rearrange the elements of the input sequence such that</a:t>
                </a:r>
              </a:p>
              <a:p>
                <a:pPr lvl="1"/>
                <a:r>
                  <a:rPr lang="en-US" altLang="zh-TW" dirty="0" smtClean="0"/>
                  <a:t>the elements less than the pivot have indices less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the elements equal to the pivot have indices between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the elements greater than the pivot have indices greater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recursive calls consider</a:t>
                </a:r>
              </a:p>
              <a:p>
                <a:pPr lvl="1"/>
                <a:r>
                  <a:rPr lang="en-US" altLang="zh-TW" dirty="0" smtClean="0"/>
                  <a:t>elements with indices less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elements with indices greater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656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250" t="-2065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Algorithm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inPlaceQuickSort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Input: </a:t>
                </a:r>
                <a:r>
                  <a:rPr lang="en-US" dirty="0" smtClean="0"/>
                  <a:t>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Output: </a:t>
                </a:r>
                <a:r>
                  <a:rPr lang="en-US" dirty="0" smtClean="0"/>
                  <a:t>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with the elements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sorted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rand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//random integer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inPlacePartition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inPlaceQuickSort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inPlaceQuickSort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r</a:t>
                </a:r>
                <a:r>
                  <a:rPr lang="en-US" b="1" dirty="0" smtClean="0"/>
                  <a:t>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502" t="-516" b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8458201" y="228601"/>
          <a:ext cx="1827213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Clip" r:id="rId5" imgW="1826640" imgH="1719000" progId="MS_ClipArt_Gallery.5">
                  <p:embed/>
                </p:oleObj>
              </mc:Choice>
              <mc:Fallback>
                <p:oleObj name="Clip" r:id="rId5" imgW="1826640" imgH="1719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228601"/>
                        <a:ext cx="1827213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8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In-Place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Perform the partition using two indices to split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(a similar method can split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).</a:t>
                </a: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Repeat until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cross:</a:t>
                </a:r>
              </a:p>
              <a:p>
                <a:pPr lvl="1"/>
                <a:r>
                  <a:rPr lang="en-US" altLang="zh-TW" dirty="0" smtClean="0"/>
                  <a:t>Scan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 smtClean="0"/>
                  <a:t> to the right until finding an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Scan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to the left until finding an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Swap elements at indices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8839201" y="228600"/>
          <a:ext cx="144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Clip" r:id="rId4" imgW="1826640" imgH="1719000" progId="MS_ClipArt_Gallery.5">
                  <p:embed/>
                </p:oleObj>
              </mc:Choice>
              <mc:Fallback>
                <p:oleObj name="Clip" r:id="rId4" imgW="1826640" imgH="1719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1" y="228600"/>
                        <a:ext cx="1446213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59643" y="3131430"/>
            <a:ext cx="6469535" cy="885855"/>
            <a:chOff x="2895600" y="2314545"/>
            <a:chExt cx="6469535" cy="885855"/>
          </a:xfrm>
        </p:grpSpPr>
        <p:sp>
          <p:nvSpPr>
            <p:cNvPr id="67591" name="AutoShape 5"/>
            <p:cNvSpPr>
              <a:spLocks noChangeArrowheads="1"/>
            </p:cNvSpPr>
            <p:nvPr/>
          </p:nvSpPr>
          <p:spPr bwMode="auto">
            <a:xfrm>
              <a:off x="2895600" y="2770188"/>
              <a:ext cx="4876800" cy="4302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3  2  5  1  0  7  3  5  9  2  7  9  8  9  7  </a:t>
              </a:r>
              <a:r>
                <a:rPr lang="en-US" altLang="zh-TW" sz="1800" b="1" u="sng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  9</a:t>
              </a:r>
            </a:p>
          </p:txBody>
        </p:sp>
        <p:sp>
          <p:nvSpPr>
            <p:cNvPr id="67592" name="Text Box 6"/>
            <p:cNvSpPr txBox="1">
              <a:spLocks noChangeArrowheads="1"/>
            </p:cNvSpPr>
            <p:nvPr/>
          </p:nvSpPr>
          <p:spPr bwMode="auto">
            <a:xfrm>
              <a:off x="3048000" y="2314545"/>
              <a:ext cx="2423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j</a:t>
              </a:r>
            </a:p>
          </p:txBody>
        </p:sp>
        <p:sp>
          <p:nvSpPr>
            <p:cNvPr id="67593" name="Text Box 7"/>
            <p:cNvSpPr txBox="1">
              <a:spLocks noChangeArrowheads="1"/>
            </p:cNvSpPr>
            <p:nvPr/>
          </p:nvSpPr>
          <p:spPr bwMode="auto">
            <a:xfrm>
              <a:off x="7315200" y="23145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k</a:t>
              </a:r>
            </a:p>
          </p:txBody>
        </p:sp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8035925" y="2771745"/>
              <a:ext cx="13292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(pivot = 6)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600" y="5480785"/>
            <a:ext cx="4876800" cy="1211646"/>
            <a:chOff x="2971800" y="4960554"/>
            <a:chExt cx="4876800" cy="1211646"/>
          </a:xfrm>
        </p:grpSpPr>
        <p:sp>
          <p:nvSpPr>
            <p:cNvPr id="67595" name="AutoShape 9"/>
            <p:cNvSpPr>
              <a:spLocks noChangeArrowheads="1"/>
            </p:cNvSpPr>
            <p:nvPr/>
          </p:nvSpPr>
          <p:spPr bwMode="auto">
            <a:xfrm>
              <a:off x="2971800" y="5437188"/>
              <a:ext cx="4876800" cy="4302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3  2  5  1  0  7  3  5  9  2  7  9  8  9  7  </a:t>
              </a:r>
              <a:r>
                <a:rPr lang="en-US" altLang="zh-TW" sz="1800" b="1" u="sng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  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5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497726" y="4961405"/>
                  <a:ext cx="35253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𝑗</m:t>
                        </m:r>
                      </m:oMath>
                    </m:oMathPara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6759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7726" y="4961405"/>
                  <a:ext cx="35253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172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5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512781" y="4960554"/>
                  <a:ext cx="40376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𝑘</m:t>
                        </m:r>
                      </m:oMath>
                    </m:oMathPara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67597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12781" y="4960554"/>
                  <a:ext cx="403764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598" name="Line 12"/>
            <p:cNvSpPr>
              <a:spLocks noChangeShapeType="1"/>
            </p:cNvSpPr>
            <p:nvPr/>
          </p:nvSpPr>
          <p:spPr bwMode="auto">
            <a:xfrm flipV="1">
              <a:off x="3124200" y="51816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599" name="Line 13"/>
            <p:cNvSpPr>
              <a:spLocks noChangeShapeType="1"/>
            </p:cNvSpPr>
            <p:nvPr/>
          </p:nvSpPr>
          <p:spPr bwMode="auto">
            <a:xfrm flipH="1">
              <a:off x="5867400" y="5181600"/>
              <a:ext cx="1676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600" name="Rectangle 14"/>
            <p:cNvSpPr>
              <a:spLocks noChangeArrowheads="1"/>
            </p:cNvSpPr>
            <p:nvPr/>
          </p:nvSpPr>
          <p:spPr bwMode="auto">
            <a:xfrm>
              <a:off x="4482785" y="5347494"/>
              <a:ext cx="304800" cy="6096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7601" name="Rectangle 15"/>
            <p:cNvSpPr>
              <a:spLocks noChangeArrowheads="1"/>
            </p:cNvSpPr>
            <p:nvPr/>
          </p:nvSpPr>
          <p:spPr bwMode="auto">
            <a:xfrm>
              <a:off x="5486400" y="5347494"/>
              <a:ext cx="304800" cy="6096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7602" name="Freeform 16"/>
            <p:cNvSpPr>
              <a:spLocks/>
            </p:cNvSpPr>
            <p:nvPr/>
          </p:nvSpPr>
          <p:spPr bwMode="auto">
            <a:xfrm>
              <a:off x="4800600" y="6019800"/>
              <a:ext cx="685800" cy="152400"/>
            </a:xfrm>
            <a:custGeom>
              <a:avLst/>
              <a:gdLst>
                <a:gd name="T0" fmla="*/ 0 w 432"/>
                <a:gd name="T1" fmla="*/ 0 h 96"/>
                <a:gd name="T2" fmla="*/ 2147483647 w 432"/>
                <a:gd name="T3" fmla="*/ 2147483647 h 96"/>
                <a:gd name="T4" fmla="*/ 2147483647 w 432"/>
                <a:gd name="T5" fmla="*/ 0 h 96"/>
                <a:gd name="T6" fmla="*/ 0 60000 65536"/>
                <a:gd name="T7" fmla="*/ 0 60000 65536"/>
                <a:gd name="T8" fmla="*/ 0 60000 65536"/>
                <a:gd name="T9" fmla="*/ 0 w 432"/>
                <a:gd name="T10" fmla="*/ 0 h 96"/>
                <a:gd name="T11" fmla="*/ 432 w 43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96">
                  <a:moveTo>
                    <a:pt x="0" y="0"/>
                  </a:moveTo>
                  <a:cubicBezTo>
                    <a:pt x="60" y="48"/>
                    <a:pt x="120" y="96"/>
                    <a:pt x="192" y="96"/>
                  </a:cubicBezTo>
                  <a:cubicBezTo>
                    <a:pt x="264" y="96"/>
                    <a:pt x="348" y="48"/>
                    <a:pt x="43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8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Sorting Algorithms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466774"/>
                  </p:ext>
                </p:extLst>
              </p:nvPr>
            </p:nvGraphicFramePr>
            <p:xfrm>
              <a:off x="2353755" y="2097088"/>
              <a:ext cx="7484491" cy="389001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213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WC, AC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BC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Exp.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altLang="en-US" sz="18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AC, BC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randomized,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466774"/>
                  </p:ext>
                </p:extLst>
              </p:nvPr>
            </p:nvGraphicFramePr>
            <p:xfrm>
              <a:off x="2353755" y="2097088"/>
              <a:ext cx="7484491" cy="389001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213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76190" r="-126540" b="-43904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176190" r="-126540" b="-33904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245763" r="-126540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345763" r="-126540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randomized,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445763" r="-126540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8100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Sorting Lower Bound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404"/>
          <p:cNvGraphicFramePr>
            <a:graphicFrameLocks noChangeAspect="1"/>
          </p:cNvGraphicFramePr>
          <p:nvPr/>
        </p:nvGraphicFramePr>
        <p:xfrm>
          <a:off x="6629401" y="2709864"/>
          <a:ext cx="287972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Clip" r:id="rId4" imgW="3779640" imgH="3443040" progId="MS_ClipArt_Gallery.5">
                  <p:embed/>
                </p:oleObj>
              </mc:Choice>
              <mc:Fallback>
                <p:oleObj name="Clip" r:id="rId4" imgW="3779640" imgH="34430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2709864"/>
                        <a:ext cx="2879725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306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Comparison-Based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Many sorting algorithms are comparison based.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They sort by making comparisons between pairs of objects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Examples: bubble-sort, selection-sort, insertion-sort, heap-sort, merge-sort, quick-sort, </a:t>
                </a:r>
                <a:r>
                  <a:rPr lang="en-US" altLang="en-US" dirty="0" smtClean="0"/>
                  <a:t>...</a:t>
                </a:r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Let us therefore derive a lower bound on the running time of any algorithm that uses comparisons to sort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elements,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054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5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1091"/>
          <p:cNvGraphicFramePr>
            <a:graphicFrameLocks noChangeAspect="1"/>
          </p:cNvGraphicFramePr>
          <p:nvPr/>
        </p:nvGraphicFramePr>
        <p:xfrm>
          <a:off x="8745539" y="152400"/>
          <a:ext cx="15208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Clip" r:id="rId4" imgW="3464280" imgH="3468960" progId="MS_ClipArt_Gallery.5">
                  <p:embed/>
                </p:oleObj>
              </mc:Choice>
              <mc:Fallback>
                <p:oleObj name="Clip" r:id="rId4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539" y="152400"/>
                        <a:ext cx="15208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989763" y="2915443"/>
            <a:ext cx="3276601" cy="2209800"/>
            <a:chOff x="5486400" y="3962401"/>
            <a:chExt cx="3276601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5" name="AutoShape 1092"/>
                <p:cNvSpPr>
                  <a:spLocks noChangeArrowheads="1"/>
                </p:cNvSpPr>
                <p:nvPr/>
              </p:nvSpPr>
              <p:spPr bwMode="auto">
                <a:xfrm>
                  <a:off x="5486400" y="4267200"/>
                  <a:ext cx="2514600" cy="1447800"/>
                </a:xfrm>
                <a:prstGeom prst="flowChartDecision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dirty="0" smtClean="0"/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en-US" dirty="0" smtClean="0"/>
                    <a:t>?</a:t>
                  </a:r>
                  <a:endParaRPr lang="en-US" altLang="en-US" dirty="0"/>
                </a:p>
              </p:txBody>
            </p:sp>
          </mc:Choice>
          <mc:Fallback xmlns="">
            <p:sp>
              <p:nvSpPr>
                <p:cNvPr id="2055" name="AutoShape 10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6400" y="4267200"/>
                  <a:ext cx="2514600" cy="1447800"/>
                </a:xfrm>
                <a:prstGeom prst="flowChartDecision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6" name="AutoShape 1095"/>
            <p:cNvCxnSpPr>
              <a:cxnSpLocks noChangeShapeType="1"/>
              <a:stCxn id="2055" idx="2"/>
            </p:cNvCxnSpPr>
            <p:nvPr/>
          </p:nvCxnSpPr>
          <p:spPr bwMode="auto">
            <a:xfrm rot="5400000">
              <a:off x="5891213" y="5319713"/>
              <a:ext cx="447675" cy="125730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AutoShape 1096"/>
            <p:cNvCxnSpPr>
              <a:cxnSpLocks noChangeShapeType="1"/>
              <a:stCxn id="2055" idx="3"/>
            </p:cNvCxnSpPr>
            <p:nvPr/>
          </p:nvCxnSpPr>
          <p:spPr bwMode="auto">
            <a:xfrm>
              <a:off x="8010526" y="4991100"/>
              <a:ext cx="752475" cy="118110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" name="Text Box 1097"/>
            <p:cNvSpPr txBox="1">
              <a:spLocks noChangeArrowheads="1"/>
            </p:cNvSpPr>
            <p:nvPr/>
          </p:nvSpPr>
          <p:spPr bwMode="auto">
            <a:xfrm>
              <a:off x="5919788" y="5775326"/>
              <a:ext cx="5572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yes</a:t>
              </a:r>
            </a:p>
          </p:txBody>
        </p:sp>
        <p:sp>
          <p:nvSpPr>
            <p:cNvPr id="2059" name="Text Box 1098"/>
            <p:cNvSpPr txBox="1">
              <a:spLocks noChangeArrowheads="1"/>
            </p:cNvSpPr>
            <p:nvPr/>
          </p:nvSpPr>
          <p:spPr bwMode="auto">
            <a:xfrm>
              <a:off x="8147050" y="4632326"/>
              <a:ext cx="463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no</a:t>
              </a:r>
            </a:p>
          </p:txBody>
        </p:sp>
        <p:cxnSp>
          <p:nvCxnSpPr>
            <p:cNvPr id="2060" name="AutoShape 1101"/>
            <p:cNvCxnSpPr>
              <a:cxnSpLocks noChangeShapeType="1"/>
              <a:endCxn id="2055" idx="0"/>
            </p:cNvCxnSpPr>
            <p:nvPr/>
          </p:nvCxnSpPr>
          <p:spPr bwMode="auto">
            <a:xfrm rot="10800000" flipV="1">
              <a:off x="6743700" y="3962401"/>
              <a:ext cx="952500" cy="2952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13088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Comparisons</a:t>
            </a:r>
          </a:p>
        </p:txBody>
      </p:sp>
      <p:sp>
        <p:nvSpPr>
          <p:cNvPr id="3078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Let us just count comparisons then.</a:t>
            </a:r>
          </a:p>
          <a:p>
            <a:pPr eaLnBrk="1" hangingPunct="1"/>
            <a:r>
              <a:rPr lang="en-US" altLang="en-US" dirty="0" smtClean="0"/>
              <a:t>Each possible run of the algorithm corresponds to a root-to-leaf path in a </a:t>
            </a:r>
            <a:r>
              <a:rPr lang="en-US" altLang="en-US" dirty="0" smtClean="0">
                <a:solidFill>
                  <a:schemeClr val="tx2"/>
                </a:solidFill>
              </a:rPr>
              <a:t>decision tree</a:t>
            </a:r>
            <a:endParaRPr lang="en-US" altLang="en-US" dirty="0" smtClean="0"/>
          </a:p>
        </p:txBody>
      </p:sp>
      <p:graphicFrame>
        <p:nvGraphicFramePr>
          <p:cNvPr id="3074" name="Object 2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39705"/>
              </p:ext>
            </p:extLst>
          </p:nvPr>
        </p:nvGraphicFramePr>
        <p:xfrm>
          <a:off x="3200401" y="3417494"/>
          <a:ext cx="5332413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VISIO" r:id="rId3" imgW="5635800" imgH="3470040" progId="Visio.Drawing.6">
                  <p:embed/>
                </p:oleObj>
              </mc:Choice>
              <mc:Fallback>
                <p:oleObj name="VISIO" r:id="rId3" imgW="5635800" imgH="347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417494"/>
                        <a:ext cx="5332413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266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Decision Tree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The height of the decision tree is a lower bound on the running time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Every input permutation must lead to a separate leaf </a:t>
                </a:r>
                <a:r>
                  <a:rPr lang="en-US" altLang="en-US" sz="2000" dirty="0" smtClean="0"/>
                  <a:t>output</a:t>
                </a: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If not, some input …4…5… would have same output ordering as …5…4…, which would be wrong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Since there are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!=1∗2∗…∗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leaves, the height is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0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778379"/>
              </p:ext>
            </p:extLst>
          </p:nvPr>
        </p:nvGraphicFramePr>
        <p:xfrm>
          <a:off x="5685961" y="2249486"/>
          <a:ext cx="5610225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VISIO" r:id="rId4" imgW="7208640" imgH="4082400" progId="Visio.Drawing.6">
                  <p:embed/>
                </p:oleObj>
              </mc:Choice>
              <mc:Fallback>
                <p:oleObj name="VISIO" r:id="rId4" imgW="7208640" imgH="4082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961" y="2249486"/>
                        <a:ext cx="5610225" cy="317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640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Any comparison-based sorting algorithm takes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dirty="0" smtClean="0"/>
                  <a:t> time</a:t>
                </a:r>
                <a:br>
                  <a:rPr lang="en-US" altLang="en-US" dirty="0" smtClean="0"/>
                </a:b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altLang="en-US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That is, any comparison-based sorting algorithm must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dirty="0" smtClean="0">
                    <a:latin typeface="Symbol" panose="05050102010706020507" pitchFamily="18" charset="2"/>
                  </a:rPr>
                  <a:t>)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time</a:t>
                </a:r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1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31" t="-4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3" name="Object 34"/>
          <p:cNvGraphicFramePr>
            <a:graphicFrameLocks noChangeAspect="1"/>
          </p:cNvGraphicFramePr>
          <p:nvPr/>
        </p:nvGraphicFramePr>
        <p:xfrm>
          <a:off x="8763000" y="228600"/>
          <a:ext cx="15176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Clip" r:id="rId5" imgW="2204280" imgH="2129040" progId="MS_ClipArt_Gallery.5">
                  <p:embed/>
                </p:oleObj>
              </mc:Choice>
              <mc:Fallback>
                <p:oleObj name="Clip" r:id="rId5" imgW="2204280" imgH="21290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28600"/>
                        <a:ext cx="151765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941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Bucket-Sort and Radix-Sort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sort in linear time?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91668" y="4939268"/>
            <a:ext cx="5715000" cy="1012269"/>
            <a:chOff x="3810000" y="3938588"/>
            <a:chExt cx="5715000" cy="1012269"/>
          </a:xfrm>
        </p:grpSpPr>
        <p:cxnSp>
          <p:nvCxnSpPr>
            <p:cNvPr id="80901" name="AutoShape 3"/>
            <p:cNvCxnSpPr>
              <a:cxnSpLocks noChangeShapeType="1"/>
              <a:stCxn id="80914" idx="3"/>
              <a:endCxn id="80918" idx="1"/>
            </p:cNvCxnSpPr>
            <p:nvPr/>
          </p:nvCxnSpPr>
          <p:spPr bwMode="auto">
            <a:xfrm>
              <a:off x="8137525" y="4105275"/>
              <a:ext cx="87788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2" name="Rectangle 4"/>
            <p:cNvSpPr>
              <a:spLocks noChangeArrowheads="1"/>
            </p:cNvSpPr>
            <p:nvPr/>
          </p:nvSpPr>
          <p:spPr bwMode="auto">
            <a:xfrm>
              <a:off x="4256088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80903" name="Rectangle 5"/>
            <p:cNvSpPr>
              <a:spLocks noChangeArrowheads="1"/>
            </p:cNvSpPr>
            <p:nvPr/>
          </p:nvSpPr>
          <p:spPr bwMode="auto">
            <a:xfrm>
              <a:off x="4591051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sp>
          <p:nvSpPr>
            <p:cNvPr id="80904" name="Rectangle 6"/>
            <p:cNvSpPr>
              <a:spLocks noChangeArrowheads="1"/>
            </p:cNvSpPr>
            <p:nvPr/>
          </p:nvSpPr>
          <p:spPr bwMode="auto">
            <a:xfrm>
              <a:off x="4926014" y="4516438"/>
              <a:ext cx="333375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  <p:sp>
          <p:nvSpPr>
            <p:cNvPr id="80905" name="Rectangle 7"/>
            <p:cNvSpPr>
              <a:spLocks noChangeArrowheads="1"/>
            </p:cNvSpPr>
            <p:nvPr/>
          </p:nvSpPr>
          <p:spPr bwMode="auto">
            <a:xfrm>
              <a:off x="5259388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</a:t>
              </a:r>
            </a:p>
          </p:txBody>
        </p:sp>
        <p:sp>
          <p:nvSpPr>
            <p:cNvPr id="80906" name="Rectangle 8"/>
            <p:cNvSpPr>
              <a:spLocks noChangeArrowheads="1"/>
            </p:cNvSpPr>
            <p:nvPr/>
          </p:nvSpPr>
          <p:spPr bwMode="auto">
            <a:xfrm>
              <a:off x="5594351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</a:t>
              </a:r>
            </a:p>
          </p:txBody>
        </p:sp>
        <p:sp>
          <p:nvSpPr>
            <p:cNvPr id="80907" name="Rectangle 9"/>
            <p:cNvSpPr>
              <a:spLocks noChangeArrowheads="1"/>
            </p:cNvSpPr>
            <p:nvPr/>
          </p:nvSpPr>
          <p:spPr bwMode="auto">
            <a:xfrm>
              <a:off x="5929313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5</a:t>
              </a:r>
            </a:p>
          </p:txBody>
        </p:sp>
        <p:sp>
          <p:nvSpPr>
            <p:cNvPr id="80908" name="Rectangle 10"/>
            <p:cNvSpPr>
              <a:spLocks noChangeArrowheads="1"/>
            </p:cNvSpPr>
            <p:nvPr/>
          </p:nvSpPr>
          <p:spPr bwMode="auto">
            <a:xfrm>
              <a:off x="6264276" y="4516438"/>
              <a:ext cx="333375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6</a:t>
              </a:r>
            </a:p>
          </p:txBody>
        </p:sp>
        <p:sp>
          <p:nvSpPr>
            <p:cNvPr id="80909" name="Rectangle 11"/>
            <p:cNvSpPr>
              <a:spLocks noChangeArrowheads="1"/>
            </p:cNvSpPr>
            <p:nvPr/>
          </p:nvSpPr>
          <p:spPr bwMode="auto">
            <a:xfrm>
              <a:off x="6597651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</a:t>
              </a:r>
            </a:p>
          </p:txBody>
        </p:sp>
        <p:sp>
          <p:nvSpPr>
            <p:cNvPr id="80910" name="Rectangle 12"/>
            <p:cNvSpPr>
              <a:spLocks noChangeArrowheads="1"/>
            </p:cNvSpPr>
            <p:nvPr/>
          </p:nvSpPr>
          <p:spPr bwMode="auto">
            <a:xfrm>
              <a:off x="6932613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8</a:t>
              </a:r>
            </a:p>
          </p:txBody>
        </p:sp>
        <p:sp>
          <p:nvSpPr>
            <p:cNvPr id="80911" name="Rectangle 13"/>
            <p:cNvSpPr>
              <a:spLocks noChangeArrowheads="1"/>
            </p:cNvSpPr>
            <p:nvPr/>
          </p:nvSpPr>
          <p:spPr bwMode="auto">
            <a:xfrm>
              <a:off x="7267576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9</a:t>
              </a:r>
            </a:p>
          </p:txBody>
        </p:sp>
        <p:sp>
          <p:nvSpPr>
            <p:cNvPr id="80912" name="Text Box 14"/>
            <p:cNvSpPr txBox="1">
              <a:spLocks noChangeArrowheads="1"/>
            </p:cNvSpPr>
            <p:nvPr/>
          </p:nvSpPr>
          <p:spPr bwMode="auto">
            <a:xfrm>
              <a:off x="3867150" y="4581525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80913" name="AutoShape 15"/>
            <p:cNvSpPr>
              <a:spLocks noChangeArrowheads="1"/>
            </p:cNvSpPr>
            <p:nvPr/>
          </p:nvSpPr>
          <p:spPr bwMode="auto">
            <a:xfrm>
              <a:off x="4283075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1, </a:t>
              </a:r>
              <a:r>
                <a:rPr lang="en-US" altLang="zh-TW" sz="18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80914" name="AutoShape 16"/>
            <p:cNvSpPr>
              <a:spLocks noChangeArrowheads="1"/>
            </p:cNvSpPr>
            <p:nvPr/>
          </p:nvSpPr>
          <p:spPr bwMode="auto">
            <a:xfrm>
              <a:off x="7629525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80915" name="AutoShape 17"/>
            <p:cNvSpPr>
              <a:spLocks noChangeArrowheads="1"/>
            </p:cNvSpPr>
            <p:nvPr/>
          </p:nvSpPr>
          <p:spPr bwMode="auto">
            <a:xfrm>
              <a:off x="8326438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80916" name="AutoShape 18"/>
            <p:cNvSpPr>
              <a:spLocks noChangeArrowheads="1"/>
            </p:cNvSpPr>
            <p:nvPr/>
          </p:nvSpPr>
          <p:spPr bwMode="auto">
            <a:xfrm>
              <a:off x="6402388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80917" name="AutoShape 19"/>
            <p:cNvSpPr>
              <a:spLocks noChangeArrowheads="1"/>
            </p:cNvSpPr>
            <p:nvPr/>
          </p:nvSpPr>
          <p:spPr bwMode="auto">
            <a:xfrm>
              <a:off x="5676900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80918" name="AutoShape 20"/>
            <p:cNvSpPr>
              <a:spLocks noChangeArrowheads="1"/>
            </p:cNvSpPr>
            <p:nvPr/>
          </p:nvSpPr>
          <p:spPr bwMode="auto">
            <a:xfrm>
              <a:off x="9023350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  <p:cxnSp>
          <p:nvCxnSpPr>
            <p:cNvPr id="80919" name="AutoShape 21"/>
            <p:cNvCxnSpPr>
              <a:cxnSpLocks noChangeShapeType="1"/>
              <a:stCxn id="80917" idx="3"/>
              <a:endCxn id="80916" idx="1"/>
            </p:cNvCxnSpPr>
            <p:nvPr/>
          </p:nvCxnSpPr>
          <p:spPr bwMode="auto">
            <a:xfrm>
              <a:off x="6186488" y="4105275"/>
              <a:ext cx="20796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20" name="Text Box 22"/>
            <p:cNvSpPr txBox="1">
              <a:spLocks noChangeArrowheads="1"/>
            </p:cNvSpPr>
            <p:nvPr/>
          </p:nvSpPr>
          <p:spPr bwMode="auto">
            <a:xfrm>
              <a:off x="4228326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1" name="Text Box 23"/>
            <p:cNvSpPr txBox="1">
              <a:spLocks noChangeArrowheads="1"/>
            </p:cNvSpPr>
            <p:nvPr/>
          </p:nvSpPr>
          <p:spPr bwMode="auto">
            <a:xfrm>
              <a:off x="4899838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2" name="Text Box 24"/>
            <p:cNvSpPr txBox="1">
              <a:spLocks noChangeArrowheads="1"/>
            </p:cNvSpPr>
            <p:nvPr/>
          </p:nvSpPr>
          <p:spPr bwMode="auto">
            <a:xfrm>
              <a:off x="5572938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3" name="Text Box 25"/>
            <p:cNvSpPr txBox="1">
              <a:spLocks noChangeArrowheads="1"/>
            </p:cNvSpPr>
            <p:nvPr/>
          </p:nvSpPr>
          <p:spPr bwMode="auto">
            <a:xfrm>
              <a:off x="590790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4" name="Text Box 26"/>
            <p:cNvSpPr txBox="1">
              <a:spLocks noChangeArrowheads="1"/>
            </p:cNvSpPr>
            <p:nvPr/>
          </p:nvSpPr>
          <p:spPr bwMode="auto">
            <a:xfrm>
              <a:off x="624445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5" name="Text Box 27"/>
            <p:cNvSpPr txBox="1">
              <a:spLocks noChangeArrowheads="1"/>
            </p:cNvSpPr>
            <p:nvPr/>
          </p:nvSpPr>
          <p:spPr bwMode="auto">
            <a:xfrm>
              <a:off x="691755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6" name="Text Box 28"/>
            <p:cNvSpPr txBox="1">
              <a:spLocks noChangeArrowheads="1"/>
            </p:cNvSpPr>
            <p:nvPr/>
          </p:nvSpPr>
          <p:spPr bwMode="auto">
            <a:xfrm>
              <a:off x="725410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7" name="Freeform 29"/>
            <p:cNvSpPr>
              <a:spLocks/>
            </p:cNvSpPr>
            <p:nvPr/>
          </p:nvSpPr>
          <p:spPr bwMode="auto">
            <a:xfrm>
              <a:off x="3810000" y="4070351"/>
              <a:ext cx="946150" cy="606425"/>
            </a:xfrm>
            <a:custGeom>
              <a:avLst/>
              <a:gdLst>
                <a:gd name="T0" fmla="*/ 2147483647 w 815"/>
                <a:gd name="T1" fmla="*/ 2147483647 h 522"/>
                <a:gd name="T2" fmla="*/ 2147483647 w 815"/>
                <a:gd name="T3" fmla="*/ 2147483647 h 522"/>
                <a:gd name="T4" fmla="*/ 2147483647 w 815"/>
                <a:gd name="T5" fmla="*/ 2147483647 h 522"/>
                <a:gd name="T6" fmla="*/ 2147483647 w 815"/>
                <a:gd name="T7" fmla="*/ 0 h 5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5"/>
                <a:gd name="T13" fmla="*/ 0 h 522"/>
                <a:gd name="T14" fmla="*/ 815 w 815"/>
                <a:gd name="T15" fmla="*/ 522 h 5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5" h="522">
                  <a:moveTo>
                    <a:pt x="815" y="522"/>
                  </a:moveTo>
                  <a:cubicBezTo>
                    <a:pt x="788" y="484"/>
                    <a:pt x="782" y="351"/>
                    <a:pt x="653" y="288"/>
                  </a:cubicBezTo>
                  <a:cubicBezTo>
                    <a:pt x="524" y="225"/>
                    <a:pt x="82" y="192"/>
                    <a:pt x="41" y="144"/>
                  </a:cubicBezTo>
                  <a:cubicBezTo>
                    <a:pt x="0" y="96"/>
                    <a:pt x="331" y="30"/>
                    <a:pt x="40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0928" name="Freeform 30"/>
            <p:cNvSpPr>
              <a:spLocks/>
            </p:cNvSpPr>
            <p:nvPr/>
          </p:nvSpPr>
          <p:spPr bwMode="auto">
            <a:xfrm>
              <a:off x="5322888" y="4092575"/>
              <a:ext cx="347662" cy="577850"/>
            </a:xfrm>
            <a:custGeom>
              <a:avLst/>
              <a:gdLst>
                <a:gd name="T0" fmla="*/ 2147483647 w 299"/>
                <a:gd name="T1" fmla="*/ 2147483647 h 498"/>
                <a:gd name="T2" fmla="*/ 2147483647 w 299"/>
                <a:gd name="T3" fmla="*/ 2147483647 h 498"/>
                <a:gd name="T4" fmla="*/ 2147483647 w 299"/>
                <a:gd name="T5" fmla="*/ 0 h 498"/>
                <a:gd name="T6" fmla="*/ 0 60000 65536"/>
                <a:gd name="T7" fmla="*/ 0 60000 65536"/>
                <a:gd name="T8" fmla="*/ 0 60000 65536"/>
                <a:gd name="T9" fmla="*/ 0 w 299"/>
                <a:gd name="T10" fmla="*/ 0 h 498"/>
                <a:gd name="T11" fmla="*/ 299 w 299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498">
                  <a:moveTo>
                    <a:pt x="89" y="498"/>
                  </a:moveTo>
                  <a:cubicBezTo>
                    <a:pt x="80" y="433"/>
                    <a:pt x="0" y="191"/>
                    <a:pt x="35" y="108"/>
                  </a:cubicBezTo>
                  <a:cubicBezTo>
                    <a:pt x="70" y="25"/>
                    <a:pt x="244" y="22"/>
                    <a:pt x="2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0929" name="Freeform 31"/>
            <p:cNvSpPr>
              <a:spLocks/>
            </p:cNvSpPr>
            <p:nvPr/>
          </p:nvSpPr>
          <p:spPr bwMode="auto">
            <a:xfrm>
              <a:off x="6772276" y="4113213"/>
              <a:ext cx="849313" cy="563562"/>
            </a:xfrm>
            <a:custGeom>
              <a:avLst/>
              <a:gdLst>
                <a:gd name="T0" fmla="*/ 0 w 732"/>
                <a:gd name="T1" fmla="*/ 2147483647 h 486"/>
                <a:gd name="T2" fmla="*/ 2147483647 w 732"/>
                <a:gd name="T3" fmla="*/ 2147483647 h 486"/>
                <a:gd name="T4" fmla="*/ 2147483647 w 732"/>
                <a:gd name="T5" fmla="*/ 2147483647 h 486"/>
                <a:gd name="T6" fmla="*/ 2147483647 w 732"/>
                <a:gd name="T7" fmla="*/ 0 h 4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2"/>
                <a:gd name="T13" fmla="*/ 0 h 486"/>
                <a:gd name="T14" fmla="*/ 732 w 732"/>
                <a:gd name="T15" fmla="*/ 486 h 4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2" h="486">
                  <a:moveTo>
                    <a:pt x="0" y="486"/>
                  </a:moveTo>
                  <a:cubicBezTo>
                    <a:pt x="12" y="449"/>
                    <a:pt x="20" y="329"/>
                    <a:pt x="78" y="264"/>
                  </a:cubicBezTo>
                  <a:cubicBezTo>
                    <a:pt x="136" y="199"/>
                    <a:pt x="239" y="140"/>
                    <a:pt x="348" y="96"/>
                  </a:cubicBezTo>
                  <a:cubicBezTo>
                    <a:pt x="457" y="52"/>
                    <a:pt x="652" y="20"/>
                    <a:pt x="73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4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Divide and Conquer Algorithms</a:t>
            </a:r>
            <a:br>
              <a:rPr lang="en-US" altLang="zh-TW" dirty="0"/>
            </a:br>
            <a:r>
              <a:rPr lang="en-US" altLang="zh-TW" dirty="0"/>
              <a:t>analysis with recurrence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When the size of all </a:t>
                </a:r>
                <a:r>
                  <a:rPr lang="en-US" altLang="zh-TW" dirty="0" err="1"/>
                  <a:t>subproblems</a:t>
                </a:r>
                <a:r>
                  <a:rPr lang="en-US" altLang="zh-TW" dirty="0"/>
                  <a:t> is the same (frequently the case) the recurrence equation representing the algorithm </a:t>
                </a:r>
                <a:r>
                  <a:rPr lang="en-US" altLang="zh-TW" dirty="0" smtClean="0"/>
                  <a:t>is: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cost of dividing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into the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There are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/>
                  <a:t>subproblems</a:t>
                </a:r>
                <a:r>
                  <a:rPr lang="en-US" altLang="zh-TW" dirty="0"/>
                  <a:t>, each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TW" dirty="0" smtClean="0"/>
                  <a:t> that </a:t>
                </a:r>
                <a:r>
                  <a:rPr lang="en-US" altLang="zh-TW" dirty="0"/>
                  <a:t>will be solved recursively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cost of combining the </a:t>
                </a:r>
                <a:r>
                  <a:rPr lang="en-US" altLang="zh-TW" dirty="0" err="1"/>
                  <a:t>subproblem</a:t>
                </a:r>
                <a:r>
                  <a:rPr lang="en-US" altLang="zh-TW" dirty="0"/>
                  <a:t> solutions to get the solution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6732433" y="3182143"/>
            <a:ext cx="3429000" cy="1676400"/>
            <a:chOff x="3342" y="1584"/>
            <a:chExt cx="1698" cy="81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098" y="1584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7" name="AutoShape 16"/>
            <p:cNvCxnSpPr>
              <a:cxnSpLocks noChangeShapeType="1"/>
              <a:stCxn id="11" idx="7"/>
              <a:endCxn id="6" idx="3"/>
            </p:cNvCxnSpPr>
            <p:nvPr/>
          </p:nvCxnSpPr>
          <p:spPr bwMode="auto">
            <a:xfrm flipV="1">
              <a:off x="3688" y="1772"/>
              <a:ext cx="441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7"/>
            <p:cNvCxnSpPr>
              <a:cxnSpLocks noChangeShapeType="1"/>
              <a:stCxn id="18" idx="0"/>
              <a:endCxn id="6" idx="4"/>
            </p:cNvCxnSpPr>
            <p:nvPr/>
          </p:nvCxnSpPr>
          <p:spPr bwMode="auto">
            <a:xfrm flipV="1">
              <a:off x="4198" y="1803"/>
              <a:ext cx="7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8"/>
            <p:cNvCxnSpPr>
              <a:cxnSpLocks noChangeShapeType="1"/>
              <a:stCxn id="12" idx="0"/>
              <a:endCxn id="11" idx="4"/>
            </p:cNvCxnSpPr>
            <p:nvPr/>
          </p:nvCxnSpPr>
          <p:spPr bwMode="auto">
            <a:xfrm flipV="1">
              <a:off x="3611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9"/>
            <p:cNvCxnSpPr>
              <a:cxnSpLocks noChangeShapeType="1"/>
              <a:stCxn id="13" idx="0"/>
              <a:endCxn id="11" idx="3"/>
            </p:cNvCxnSpPr>
            <p:nvPr/>
          </p:nvCxnSpPr>
          <p:spPr bwMode="auto">
            <a:xfrm flipV="1">
              <a:off x="3419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3506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2" name="Rectangle 31"/>
            <p:cNvSpPr>
              <a:spLocks noChangeAspect="1" noChangeArrowheads="1"/>
            </p:cNvSpPr>
            <p:nvPr/>
          </p:nvSpPr>
          <p:spPr bwMode="auto">
            <a:xfrm>
              <a:off x="3534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Rectangle 36"/>
            <p:cNvSpPr>
              <a:spLocks noChangeAspect="1" noChangeArrowheads="1"/>
            </p:cNvSpPr>
            <p:nvPr/>
          </p:nvSpPr>
          <p:spPr bwMode="auto">
            <a:xfrm>
              <a:off x="3342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37"/>
            <p:cNvSpPr>
              <a:spLocks noChangeAspect="1" noChangeArrowheads="1"/>
            </p:cNvSpPr>
            <p:nvPr/>
          </p:nvSpPr>
          <p:spPr bwMode="auto">
            <a:xfrm>
              <a:off x="3726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5" name="AutoShape 38"/>
            <p:cNvCxnSpPr>
              <a:cxnSpLocks noChangeShapeType="1"/>
              <a:stCxn id="14" idx="0"/>
              <a:endCxn id="11" idx="5"/>
            </p:cNvCxnSpPr>
            <p:nvPr/>
          </p:nvCxnSpPr>
          <p:spPr bwMode="auto">
            <a:xfrm flipH="1" flipV="1">
              <a:off x="3688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9"/>
            <p:cNvCxnSpPr>
              <a:cxnSpLocks noChangeShapeType="1"/>
              <a:stCxn id="19" idx="0"/>
              <a:endCxn id="18" idx="4"/>
            </p:cNvCxnSpPr>
            <p:nvPr/>
          </p:nvCxnSpPr>
          <p:spPr bwMode="auto">
            <a:xfrm flipV="1">
              <a:off x="4196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40"/>
            <p:cNvCxnSpPr>
              <a:cxnSpLocks noChangeShapeType="1"/>
              <a:stCxn id="20" idx="0"/>
              <a:endCxn id="18" idx="3"/>
            </p:cNvCxnSpPr>
            <p:nvPr/>
          </p:nvCxnSpPr>
          <p:spPr bwMode="auto">
            <a:xfrm flipV="1">
              <a:off x="4004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41"/>
            <p:cNvSpPr>
              <a:spLocks noChangeArrowheads="1"/>
            </p:cNvSpPr>
            <p:nvPr/>
          </p:nvSpPr>
          <p:spPr bwMode="auto">
            <a:xfrm>
              <a:off x="4091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9" name="Rectangle 42"/>
            <p:cNvSpPr>
              <a:spLocks noChangeAspect="1" noChangeArrowheads="1"/>
            </p:cNvSpPr>
            <p:nvPr/>
          </p:nvSpPr>
          <p:spPr bwMode="auto">
            <a:xfrm>
              <a:off x="4119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Rectangle 43"/>
            <p:cNvSpPr>
              <a:spLocks noChangeAspect="1" noChangeArrowheads="1"/>
            </p:cNvSpPr>
            <p:nvPr/>
          </p:nvSpPr>
          <p:spPr bwMode="auto">
            <a:xfrm>
              <a:off x="392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Rectangle 44"/>
            <p:cNvSpPr>
              <a:spLocks noChangeAspect="1" noChangeArrowheads="1"/>
            </p:cNvSpPr>
            <p:nvPr/>
          </p:nvSpPr>
          <p:spPr bwMode="auto">
            <a:xfrm>
              <a:off x="4311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2" name="AutoShape 45"/>
            <p:cNvCxnSpPr>
              <a:cxnSpLocks noChangeShapeType="1"/>
              <a:stCxn id="21" idx="0"/>
              <a:endCxn id="18" idx="5"/>
            </p:cNvCxnSpPr>
            <p:nvPr/>
          </p:nvCxnSpPr>
          <p:spPr bwMode="auto">
            <a:xfrm flipH="1" flipV="1">
              <a:off x="4273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46"/>
            <p:cNvCxnSpPr>
              <a:cxnSpLocks noChangeShapeType="1"/>
              <a:stCxn id="26" idx="0"/>
              <a:endCxn id="25" idx="4"/>
            </p:cNvCxnSpPr>
            <p:nvPr/>
          </p:nvCxnSpPr>
          <p:spPr bwMode="auto">
            <a:xfrm flipV="1">
              <a:off x="4772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7"/>
            <p:cNvCxnSpPr>
              <a:cxnSpLocks noChangeShapeType="1"/>
              <a:stCxn id="27" idx="0"/>
              <a:endCxn id="25" idx="3"/>
            </p:cNvCxnSpPr>
            <p:nvPr/>
          </p:nvCxnSpPr>
          <p:spPr bwMode="auto">
            <a:xfrm flipV="1">
              <a:off x="4580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48"/>
            <p:cNvSpPr>
              <a:spLocks noChangeArrowheads="1"/>
            </p:cNvSpPr>
            <p:nvPr/>
          </p:nvSpPr>
          <p:spPr bwMode="auto">
            <a:xfrm>
              <a:off x="4667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6" name="Rectangle 49"/>
            <p:cNvSpPr>
              <a:spLocks noChangeAspect="1" noChangeArrowheads="1"/>
            </p:cNvSpPr>
            <p:nvPr/>
          </p:nvSpPr>
          <p:spPr bwMode="auto">
            <a:xfrm>
              <a:off x="4695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Rectangle 50"/>
            <p:cNvSpPr>
              <a:spLocks noChangeAspect="1" noChangeArrowheads="1"/>
            </p:cNvSpPr>
            <p:nvPr/>
          </p:nvSpPr>
          <p:spPr bwMode="auto">
            <a:xfrm>
              <a:off x="4503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Rectangle 51"/>
            <p:cNvSpPr>
              <a:spLocks noChangeAspect="1" noChangeArrowheads="1"/>
            </p:cNvSpPr>
            <p:nvPr/>
          </p:nvSpPr>
          <p:spPr bwMode="auto">
            <a:xfrm>
              <a:off x="488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" name="AutoShape 52"/>
            <p:cNvCxnSpPr>
              <a:cxnSpLocks noChangeShapeType="1"/>
              <a:stCxn id="28" idx="0"/>
              <a:endCxn id="25" idx="5"/>
            </p:cNvCxnSpPr>
            <p:nvPr/>
          </p:nvCxnSpPr>
          <p:spPr bwMode="auto">
            <a:xfrm flipH="1" flipV="1">
              <a:off x="4849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53"/>
            <p:cNvCxnSpPr>
              <a:cxnSpLocks noChangeShapeType="1"/>
              <a:stCxn id="6" idx="5"/>
              <a:endCxn id="25" idx="1"/>
            </p:cNvCxnSpPr>
            <p:nvPr/>
          </p:nvCxnSpPr>
          <p:spPr bwMode="auto">
            <a:xfrm>
              <a:off x="4280" y="1772"/>
              <a:ext cx="418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08806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Bucket-Sort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5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Let be S be a sequence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(key, element) items with keys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Bucket-sort uses the keys as indices into an auxiliary array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 smtClean="0"/>
                  <a:t> of sequences (buckets)</a:t>
                </a:r>
              </a:p>
              <a:p>
                <a:pPr lvl="1"/>
                <a:r>
                  <a:rPr lang="en-US" altLang="zh-TW" dirty="0" smtClean="0"/>
                  <a:t>Phase 1: Empty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by moving each entry into its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Phase 2: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dirty="0" smtClean="0"/>
                  <a:t>, move the items of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TW" dirty="0" smtClean="0"/>
                  <a:t> to the end of 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Analysis:</a:t>
                </a:r>
              </a:p>
              <a:p>
                <a:pPr lvl="1"/>
                <a:r>
                  <a:rPr lang="en-US" altLang="zh-TW" dirty="0" smtClean="0"/>
                  <a:t>Phase 1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Phase 2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Bucket-sort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dirty="0" smtClean="0"/>
                  <a:t> time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8295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875" t="-1549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514278" cy="354171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bucketSort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entries with integer keys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sorted in </a:t>
                </a:r>
                <a:r>
                  <a:rPr lang="en-US" dirty="0" err="1" smtClean="0"/>
                  <a:t>nondecreasing</a:t>
                </a:r>
                <a:r>
                  <a:rPr lang="en-US" dirty="0" smtClean="0"/>
                  <a:t> order of the keys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/>
                  <a:t>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empty sequences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 each </a:t>
                </a:r>
                <a:r>
                  <a:rPr lang="en-US" dirty="0" smtClean="0"/>
                  <a:t>entry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key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and insert it at the end of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for each </a:t>
                </a:r>
                <a:r>
                  <a:rPr lang="en-US" dirty="0" smtClean="0"/>
                  <a:t>entry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from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and insert it at the end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514278" cy="3541714"/>
              </a:xfrm>
              <a:blipFill rotWithShape="0">
                <a:blip r:embed="rId4"/>
                <a:stretch>
                  <a:fillRect l="-996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359158"/>
              </p:ext>
            </p:extLst>
          </p:nvPr>
        </p:nvGraphicFramePr>
        <p:xfrm>
          <a:off x="8091139" y="466120"/>
          <a:ext cx="16764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Clip" r:id="rId5" imgW="4036320" imgH="3468960" progId="MS_ClipArt_Gallery.5">
                  <p:embed/>
                </p:oleObj>
              </mc:Choice>
              <mc:Fallback>
                <p:oleObj name="Clip" r:id="rId5" imgW="403632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139" y="466120"/>
                        <a:ext cx="16764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 and Extensions</a:t>
            </a:r>
          </a:p>
        </p:txBody>
      </p:sp>
      <p:sp>
        <p:nvSpPr>
          <p:cNvPr id="839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Properties</a:t>
            </a:r>
          </a:p>
          <a:p>
            <a:pPr lvl="1"/>
            <a:r>
              <a:rPr lang="en-US" altLang="zh-TW" dirty="0" smtClean="0"/>
              <a:t>Key-type</a:t>
            </a:r>
          </a:p>
          <a:p>
            <a:pPr lvl="2"/>
            <a:r>
              <a:rPr lang="en-US" altLang="zh-TW" dirty="0" smtClean="0"/>
              <a:t>The keys are used as indices into an array and cannot be arbitrary objects</a:t>
            </a:r>
          </a:p>
          <a:p>
            <a:pPr lvl="2"/>
            <a:r>
              <a:rPr lang="en-US" altLang="zh-TW" dirty="0" smtClean="0"/>
              <a:t>No external comparator</a:t>
            </a:r>
          </a:p>
          <a:p>
            <a:pPr lvl="1"/>
            <a:r>
              <a:rPr lang="en-US" altLang="zh-TW" dirty="0" smtClean="0"/>
              <a:t>Stable sorting</a:t>
            </a:r>
          </a:p>
          <a:p>
            <a:pPr lvl="2"/>
            <a:r>
              <a:rPr lang="en-US" altLang="zh-TW" dirty="0" smtClean="0"/>
              <a:t>The relative order of any two items with the same key is preserved after the execution of the algorithm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5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Extensions</a:t>
                </a:r>
              </a:p>
              <a:p>
                <a:pPr lvl="1"/>
                <a:r>
                  <a:rPr lang="en-US" altLang="zh-TW" dirty="0" smtClean="0"/>
                  <a:t>Integer keys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Put entry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into bucket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String keys from a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of possible strings,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has constant size (e.g., names of the 50 U.S. states)</a:t>
                </a:r>
              </a:p>
              <a:p>
                <a:pPr lvl="2"/>
                <a:r>
                  <a:rPr lang="en-US" altLang="zh-TW" dirty="0" smtClean="0"/>
                  <a:t>Sort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and compute the index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TW" dirty="0" smtClean="0"/>
                  <a:t> of each string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in the sorted sequence </a:t>
                </a:r>
              </a:p>
              <a:p>
                <a:pPr lvl="2"/>
                <a:r>
                  <a:rPr lang="en-US" altLang="zh-TW" dirty="0" smtClean="0"/>
                  <a:t>Put item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into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83975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3098" b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9132888" y="152401"/>
          <a:ext cx="1230312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Clip" r:id="rId4" imgW="1614240" imgH="2331000" progId="MS_ClipArt_Gallery.5">
                  <p:embed/>
                </p:oleObj>
              </mc:Choice>
              <mc:Fallback>
                <p:oleObj name="Clip" r:id="rId4" imgW="1614240" imgH="2331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2888" y="152401"/>
                        <a:ext cx="1230312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81764"/>
              </p:ext>
            </p:extLst>
          </p:nvPr>
        </p:nvGraphicFramePr>
        <p:xfrm>
          <a:off x="7989849" y="467421"/>
          <a:ext cx="21097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Clip" r:id="rId4" imgW="4674960" imgH="3934080" progId="MS_ClipArt_Gallery.2">
                  <p:embed/>
                </p:oleObj>
              </mc:Choice>
              <mc:Fallback>
                <p:oleObj name="Clip" r:id="rId4" imgW="4674960" imgH="3934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849" y="467421"/>
                        <a:ext cx="2109787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Example</a:t>
            </a:r>
          </a:p>
        </p:txBody>
      </p:sp>
      <p:sp>
        <p:nvSpPr>
          <p:cNvPr id="2652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ea typeface="新細明體" charset="-120"/>
              </a:rPr>
              <a:t>Key range </a:t>
            </a:r>
            <a:r>
              <a:rPr lang="en-US" altLang="zh-TW" dirty="0" smtClean="0">
                <a:latin typeface="Times New Roman" panose="02020603050405020304" pitchFamily="18" charset="0"/>
                <a:ea typeface="新細明體" charset="-120"/>
              </a:rPr>
              <a:t>[37, 46]</a:t>
            </a:r>
            <a:r>
              <a:rPr lang="en-US" altLang="zh-TW" dirty="0" smtClean="0">
                <a:ea typeface="新細明體" charset="-120"/>
              </a:rPr>
              <a:t> – map to buckets [0,9]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grpSp>
        <p:nvGrpSpPr>
          <p:cNvPr id="87047" name="Group 5"/>
          <p:cNvGrpSpPr>
            <a:grpSpLocks/>
          </p:cNvGrpSpPr>
          <p:nvPr/>
        </p:nvGrpSpPr>
        <p:grpSpPr bwMode="auto">
          <a:xfrm>
            <a:off x="2676487" y="2767361"/>
            <a:ext cx="6781800" cy="457200"/>
            <a:chOff x="744" y="1392"/>
            <a:chExt cx="4272" cy="288"/>
          </a:xfrm>
        </p:grpSpPr>
        <p:cxnSp>
          <p:nvCxnSpPr>
            <p:cNvPr id="87086" name="AutoShape 6"/>
            <p:cNvCxnSpPr>
              <a:cxnSpLocks noChangeShapeType="1"/>
              <a:stCxn id="87087" idx="3"/>
              <a:endCxn id="87092" idx="1"/>
            </p:cNvCxnSpPr>
            <p:nvPr/>
          </p:nvCxnSpPr>
          <p:spPr bwMode="auto">
            <a:xfrm>
              <a:off x="1182" y="1536"/>
              <a:ext cx="339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87" name="AutoShape 7"/>
            <p:cNvSpPr>
              <a:spLocks noChangeArrowheads="1"/>
            </p:cNvSpPr>
            <p:nvPr/>
          </p:nvSpPr>
          <p:spPr bwMode="auto">
            <a:xfrm>
              <a:off x="744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87088" name="AutoShape 8"/>
            <p:cNvSpPr>
              <a:spLocks noChangeArrowheads="1"/>
            </p:cNvSpPr>
            <p:nvPr/>
          </p:nvSpPr>
          <p:spPr bwMode="auto">
            <a:xfrm>
              <a:off x="1512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37,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87089" name="AutoShape 9"/>
            <p:cNvSpPr>
              <a:spLocks noChangeArrowheads="1"/>
            </p:cNvSpPr>
            <p:nvPr/>
          </p:nvSpPr>
          <p:spPr bwMode="auto">
            <a:xfrm>
              <a:off x="2280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87090" name="AutoShape 10"/>
            <p:cNvSpPr>
              <a:spLocks noChangeArrowheads="1"/>
            </p:cNvSpPr>
            <p:nvPr/>
          </p:nvSpPr>
          <p:spPr bwMode="auto">
            <a:xfrm>
              <a:off x="3048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87091" name="AutoShape 11"/>
            <p:cNvSpPr>
              <a:spLocks noChangeArrowheads="1"/>
            </p:cNvSpPr>
            <p:nvPr/>
          </p:nvSpPr>
          <p:spPr bwMode="auto">
            <a:xfrm>
              <a:off x="3816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87092" name="AutoShape 12"/>
            <p:cNvSpPr>
              <a:spLocks noChangeArrowheads="1"/>
            </p:cNvSpPr>
            <p:nvPr/>
          </p:nvSpPr>
          <p:spPr bwMode="auto">
            <a:xfrm>
              <a:off x="4584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46, </a:t>
              </a:r>
              <a:r>
                <a:rPr lang="en-US" altLang="zh-TW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76487" y="6272561"/>
            <a:ext cx="6781800" cy="457200"/>
            <a:chOff x="2676487" y="6272561"/>
            <a:chExt cx="6781800" cy="457200"/>
          </a:xfrm>
        </p:grpSpPr>
        <p:cxnSp>
          <p:nvCxnSpPr>
            <p:cNvPr id="87048" name="AutoShape 14"/>
            <p:cNvCxnSpPr>
              <a:cxnSpLocks noChangeShapeType="1"/>
              <a:stCxn id="265231" idx="3"/>
              <a:endCxn id="265236" idx="1"/>
            </p:cNvCxnSpPr>
            <p:nvPr/>
          </p:nvCxnSpPr>
          <p:spPr bwMode="auto">
            <a:xfrm>
              <a:off x="3371812" y="6501161"/>
              <a:ext cx="53911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5231" name="AutoShape 15"/>
            <p:cNvSpPr>
              <a:spLocks noChangeArrowheads="1"/>
            </p:cNvSpPr>
            <p:nvPr/>
          </p:nvSpPr>
          <p:spPr bwMode="auto">
            <a:xfrm>
              <a:off x="26764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37,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265232" name="AutoShape 16"/>
            <p:cNvSpPr>
              <a:spLocks noChangeArrowheads="1"/>
            </p:cNvSpPr>
            <p:nvPr/>
          </p:nvSpPr>
          <p:spPr bwMode="auto">
            <a:xfrm>
              <a:off x="38956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265233" name="AutoShape 17"/>
            <p:cNvSpPr>
              <a:spLocks noChangeArrowheads="1"/>
            </p:cNvSpPr>
            <p:nvPr/>
          </p:nvSpPr>
          <p:spPr bwMode="auto">
            <a:xfrm>
              <a:off x="51148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265234" name="AutoShape 18"/>
            <p:cNvSpPr>
              <a:spLocks noChangeArrowheads="1"/>
            </p:cNvSpPr>
            <p:nvPr/>
          </p:nvSpPr>
          <p:spPr bwMode="auto">
            <a:xfrm>
              <a:off x="63340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265235" name="AutoShape 19"/>
            <p:cNvSpPr>
              <a:spLocks noChangeArrowheads="1"/>
            </p:cNvSpPr>
            <p:nvPr/>
          </p:nvSpPr>
          <p:spPr bwMode="auto">
            <a:xfrm>
              <a:off x="75532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265236" name="AutoShape 20"/>
            <p:cNvSpPr>
              <a:spLocks noChangeArrowheads="1"/>
            </p:cNvSpPr>
            <p:nvPr/>
          </p:nvSpPr>
          <p:spPr bwMode="auto">
            <a:xfrm>
              <a:off x="87724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46,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</p:grpSp>
      <p:sp>
        <p:nvSpPr>
          <p:cNvPr id="87055" name="AutoShape 21"/>
          <p:cNvSpPr>
            <a:spLocks noChangeArrowheads="1"/>
          </p:cNvSpPr>
          <p:nvPr/>
        </p:nvSpPr>
        <p:spPr bwMode="auto">
          <a:xfrm>
            <a:off x="5876887" y="3354736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Phase 1</a:t>
            </a:r>
          </a:p>
        </p:txBody>
      </p:sp>
      <p:sp>
        <p:nvSpPr>
          <p:cNvPr id="87056" name="AutoShape 22"/>
          <p:cNvSpPr>
            <a:spLocks noChangeArrowheads="1"/>
          </p:cNvSpPr>
          <p:nvPr/>
        </p:nvSpPr>
        <p:spPr bwMode="auto">
          <a:xfrm>
            <a:off x="5876887" y="5662961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Phase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74849" y="4018311"/>
            <a:ext cx="6400800" cy="1247775"/>
            <a:chOff x="2274849" y="4018311"/>
            <a:chExt cx="6400800" cy="1247775"/>
          </a:xfrm>
        </p:grpSpPr>
        <p:cxnSp>
          <p:nvCxnSpPr>
            <p:cNvPr id="265240" name="AutoShape 24"/>
            <p:cNvCxnSpPr>
              <a:cxnSpLocks noChangeShapeType="1"/>
              <a:stCxn id="265253" idx="3"/>
              <a:endCxn id="265254" idx="1"/>
            </p:cNvCxnSpPr>
            <p:nvPr/>
          </p:nvCxnSpPr>
          <p:spPr bwMode="auto">
            <a:xfrm>
              <a:off x="7732674" y="4246911"/>
              <a:ext cx="2476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58" name="Rectangle 25"/>
            <p:cNvSpPr>
              <a:spLocks noChangeArrowheads="1"/>
            </p:cNvSpPr>
            <p:nvPr/>
          </p:nvSpPr>
          <p:spPr bwMode="auto">
            <a:xfrm>
              <a:off x="27717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87059" name="Rectangle 26"/>
            <p:cNvSpPr>
              <a:spLocks noChangeArrowheads="1"/>
            </p:cNvSpPr>
            <p:nvPr/>
          </p:nvSpPr>
          <p:spPr bwMode="auto">
            <a:xfrm>
              <a:off x="32289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sp>
          <p:nvSpPr>
            <p:cNvPr id="87060" name="Rectangle 27"/>
            <p:cNvSpPr>
              <a:spLocks noChangeArrowheads="1"/>
            </p:cNvSpPr>
            <p:nvPr/>
          </p:nvSpPr>
          <p:spPr bwMode="auto">
            <a:xfrm>
              <a:off x="36861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  <p:sp>
          <p:nvSpPr>
            <p:cNvPr id="87061" name="Rectangle 28"/>
            <p:cNvSpPr>
              <a:spLocks noChangeArrowheads="1"/>
            </p:cNvSpPr>
            <p:nvPr/>
          </p:nvSpPr>
          <p:spPr bwMode="auto">
            <a:xfrm>
              <a:off x="41433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</a:t>
              </a:r>
            </a:p>
          </p:txBody>
        </p:sp>
        <p:sp>
          <p:nvSpPr>
            <p:cNvPr id="87062" name="Rectangle 29"/>
            <p:cNvSpPr>
              <a:spLocks noChangeArrowheads="1"/>
            </p:cNvSpPr>
            <p:nvPr/>
          </p:nvSpPr>
          <p:spPr bwMode="auto">
            <a:xfrm>
              <a:off x="46005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</a:t>
              </a:r>
            </a:p>
          </p:txBody>
        </p:sp>
        <p:sp>
          <p:nvSpPr>
            <p:cNvPr id="87063" name="Rectangle 30"/>
            <p:cNvSpPr>
              <a:spLocks noChangeArrowheads="1"/>
            </p:cNvSpPr>
            <p:nvPr/>
          </p:nvSpPr>
          <p:spPr bwMode="auto">
            <a:xfrm>
              <a:off x="50577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5</a:t>
              </a:r>
            </a:p>
          </p:txBody>
        </p:sp>
        <p:sp>
          <p:nvSpPr>
            <p:cNvPr id="87064" name="Rectangle 31"/>
            <p:cNvSpPr>
              <a:spLocks noChangeArrowheads="1"/>
            </p:cNvSpPr>
            <p:nvPr/>
          </p:nvSpPr>
          <p:spPr bwMode="auto">
            <a:xfrm>
              <a:off x="55149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6</a:t>
              </a:r>
            </a:p>
          </p:txBody>
        </p:sp>
        <p:sp>
          <p:nvSpPr>
            <p:cNvPr id="87065" name="Rectangle 32"/>
            <p:cNvSpPr>
              <a:spLocks noChangeArrowheads="1"/>
            </p:cNvSpPr>
            <p:nvPr/>
          </p:nvSpPr>
          <p:spPr bwMode="auto">
            <a:xfrm>
              <a:off x="59721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</a:t>
              </a:r>
            </a:p>
          </p:txBody>
        </p:sp>
        <p:sp>
          <p:nvSpPr>
            <p:cNvPr id="87066" name="Rectangle 33"/>
            <p:cNvSpPr>
              <a:spLocks noChangeArrowheads="1"/>
            </p:cNvSpPr>
            <p:nvPr/>
          </p:nvSpPr>
          <p:spPr bwMode="auto">
            <a:xfrm>
              <a:off x="64293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8</a:t>
              </a:r>
            </a:p>
          </p:txBody>
        </p:sp>
        <p:sp>
          <p:nvSpPr>
            <p:cNvPr id="87067" name="Rectangle 34"/>
            <p:cNvSpPr>
              <a:spLocks noChangeArrowheads="1"/>
            </p:cNvSpPr>
            <p:nvPr/>
          </p:nvSpPr>
          <p:spPr bwMode="auto">
            <a:xfrm>
              <a:off x="68865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9</a:t>
              </a:r>
            </a:p>
          </p:txBody>
        </p:sp>
        <p:sp>
          <p:nvSpPr>
            <p:cNvPr id="87068" name="Text Box 35"/>
            <p:cNvSpPr txBox="1">
              <a:spLocks noChangeArrowheads="1"/>
            </p:cNvSpPr>
            <p:nvPr/>
          </p:nvSpPr>
          <p:spPr bwMode="auto">
            <a:xfrm>
              <a:off x="2274849" y="4808886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265252" name="AutoShape 36"/>
            <p:cNvSpPr>
              <a:spLocks noChangeArrowheads="1"/>
            </p:cNvSpPr>
            <p:nvPr/>
          </p:nvSpPr>
          <p:spPr bwMode="auto">
            <a:xfrm>
              <a:off x="28082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37,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265253" name="AutoShape 37"/>
            <p:cNvSpPr>
              <a:spLocks noChangeArrowheads="1"/>
            </p:cNvSpPr>
            <p:nvPr/>
          </p:nvSpPr>
          <p:spPr bwMode="auto">
            <a:xfrm>
              <a:off x="70373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265254" name="AutoShape 38"/>
            <p:cNvSpPr>
              <a:spLocks noChangeArrowheads="1"/>
            </p:cNvSpPr>
            <p:nvPr/>
          </p:nvSpPr>
          <p:spPr bwMode="auto">
            <a:xfrm>
              <a:off x="79898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265255" name="AutoShape 39"/>
            <p:cNvSpPr>
              <a:spLocks noChangeArrowheads="1"/>
            </p:cNvSpPr>
            <p:nvPr/>
          </p:nvSpPr>
          <p:spPr bwMode="auto">
            <a:xfrm>
              <a:off x="57038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265256" name="AutoShape 40"/>
            <p:cNvSpPr>
              <a:spLocks noChangeArrowheads="1"/>
            </p:cNvSpPr>
            <p:nvPr/>
          </p:nvSpPr>
          <p:spPr bwMode="auto">
            <a:xfrm>
              <a:off x="47132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cxnSp>
          <p:nvCxnSpPr>
            <p:cNvPr id="265258" name="AutoShape 42"/>
            <p:cNvCxnSpPr>
              <a:cxnSpLocks noChangeShapeType="1"/>
              <a:stCxn id="265256" idx="3"/>
              <a:endCxn id="265255" idx="1"/>
            </p:cNvCxnSpPr>
            <p:nvPr/>
          </p:nvCxnSpPr>
          <p:spPr bwMode="auto">
            <a:xfrm>
              <a:off x="5408574" y="4246911"/>
              <a:ext cx="2857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5267" name="Freeform 51"/>
            <p:cNvSpPr>
              <a:spLocks/>
            </p:cNvSpPr>
            <p:nvPr/>
          </p:nvSpPr>
          <p:spPr bwMode="auto">
            <a:xfrm>
              <a:off x="4229062" y="4227862"/>
              <a:ext cx="474662" cy="790575"/>
            </a:xfrm>
            <a:custGeom>
              <a:avLst/>
              <a:gdLst>
                <a:gd name="T0" fmla="*/ 2147483647 w 299"/>
                <a:gd name="T1" fmla="*/ 2147483647 h 498"/>
                <a:gd name="T2" fmla="*/ 2147483647 w 299"/>
                <a:gd name="T3" fmla="*/ 2147483647 h 498"/>
                <a:gd name="T4" fmla="*/ 2147483647 w 299"/>
                <a:gd name="T5" fmla="*/ 0 h 498"/>
                <a:gd name="T6" fmla="*/ 0 60000 65536"/>
                <a:gd name="T7" fmla="*/ 0 60000 65536"/>
                <a:gd name="T8" fmla="*/ 0 60000 65536"/>
                <a:gd name="T9" fmla="*/ 0 w 299"/>
                <a:gd name="T10" fmla="*/ 0 h 498"/>
                <a:gd name="T11" fmla="*/ 299 w 299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498">
                  <a:moveTo>
                    <a:pt x="89" y="498"/>
                  </a:moveTo>
                  <a:cubicBezTo>
                    <a:pt x="80" y="433"/>
                    <a:pt x="0" y="191"/>
                    <a:pt x="35" y="108"/>
                  </a:cubicBezTo>
                  <a:cubicBezTo>
                    <a:pt x="70" y="25"/>
                    <a:pt x="244" y="22"/>
                    <a:pt x="2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65270" name="Line 54"/>
            <p:cNvSpPr>
              <a:spLocks noChangeShapeType="1"/>
            </p:cNvSpPr>
            <p:nvPr/>
          </p:nvSpPr>
          <p:spPr bwMode="auto">
            <a:xfrm flipV="1">
              <a:off x="2960649" y="4504086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5275" name="Freeform 59"/>
            <p:cNvSpPr>
              <a:spLocks/>
            </p:cNvSpPr>
            <p:nvPr/>
          </p:nvSpPr>
          <p:spPr bwMode="auto">
            <a:xfrm>
              <a:off x="6524587" y="4199287"/>
              <a:ext cx="474662" cy="790575"/>
            </a:xfrm>
            <a:custGeom>
              <a:avLst/>
              <a:gdLst>
                <a:gd name="T0" fmla="*/ 2147483647 w 299"/>
                <a:gd name="T1" fmla="*/ 2147483647 h 498"/>
                <a:gd name="T2" fmla="*/ 2147483647 w 299"/>
                <a:gd name="T3" fmla="*/ 2147483647 h 498"/>
                <a:gd name="T4" fmla="*/ 2147483647 w 299"/>
                <a:gd name="T5" fmla="*/ 0 h 498"/>
                <a:gd name="T6" fmla="*/ 0 60000 65536"/>
                <a:gd name="T7" fmla="*/ 0 60000 65536"/>
                <a:gd name="T8" fmla="*/ 0 60000 65536"/>
                <a:gd name="T9" fmla="*/ 0 w 299"/>
                <a:gd name="T10" fmla="*/ 0 h 498"/>
                <a:gd name="T11" fmla="*/ 299 w 299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498">
                  <a:moveTo>
                    <a:pt x="89" y="498"/>
                  </a:moveTo>
                  <a:cubicBezTo>
                    <a:pt x="80" y="433"/>
                    <a:pt x="0" y="191"/>
                    <a:pt x="35" y="108"/>
                  </a:cubicBezTo>
                  <a:cubicBezTo>
                    <a:pt x="70" y="25"/>
                    <a:pt x="244" y="22"/>
                    <a:pt x="2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65276" name="AutoShape 60"/>
            <p:cNvSpPr>
              <a:spLocks noChangeArrowheads="1"/>
            </p:cNvSpPr>
            <p:nvPr/>
          </p:nvSpPr>
          <p:spPr bwMode="auto">
            <a:xfrm>
              <a:off x="7685049" y="4808886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46,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  <p:sp>
          <p:nvSpPr>
            <p:cNvPr id="265277" name="Line 61"/>
            <p:cNvSpPr>
              <a:spLocks noChangeShapeType="1"/>
            </p:cNvSpPr>
            <p:nvPr/>
          </p:nvSpPr>
          <p:spPr bwMode="auto">
            <a:xfrm>
              <a:off x="7151649" y="5037486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5283" name="Text Box 67"/>
            <p:cNvSpPr txBox="1">
              <a:spLocks noChangeArrowheads="1"/>
            </p:cNvSpPr>
            <p:nvPr/>
          </p:nvSpPr>
          <p:spPr bwMode="auto">
            <a:xfrm>
              <a:off x="3717887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4" name="Text Box 68"/>
            <p:cNvSpPr txBox="1">
              <a:spLocks noChangeArrowheads="1"/>
            </p:cNvSpPr>
            <p:nvPr/>
          </p:nvSpPr>
          <p:spPr bwMode="auto">
            <a:xfrm>
              <a:off x="4637049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5" name="Text Box 69"/>
            <p:cNvSpPr txBox="1">
              <a:spLocks noChangeArrowheads="1"/>
            </p:cNvSpPr>
            <p:nvPr/>
          </p:nvSpPr>
          <p:spPr bwMode="auto">
            <a:xfrm>
              <a:off x="5095837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6" name="Text Box 70"/>
            <p:cNvSpPr txBox="1">
              <a:spLocks noChangeArrowheads="1"/>
            </p:cNvSpPr>
            <p:nvPr/>
          </p:nvSpPr>
          <p:spPr bwMode="auto">
            <a:xfrm>
              <a:off x="5556212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7" name="Text Box 71"/>
            <p:cNvSpPr txBox="1">
              <a:spLocks noChangeArrowheads="1"/>
            </p:cNvSpPr>
            <p:nvPr/>
          </p:nvSpPr>
          <p:spPr bwMode="auto">
            <a:xfrm>
              <a:off x="6008649" y="4839049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8" name="Text Box 72"/>
            <p:cNvSpPr txBox="1">
              <a:spLocks noChangeArrowheads="1"/>
            </p:cNvSpPr>
            <p:nvPr/>
          </p:nvSpPr>
          <p:spPr bwMode="auto">
            <a:xfrm>
              <a:off x="3265449" y="4839049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6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Lexicographic Order</a:t>
            </a:r>
            <a:endParaRPr lang="zh-TW" altLang="en-US" smtClean="0"/>
          </a:p>
        </p:txBody>
      </p:sp>
      <p:sp>
        <p:nvSpPr>
          <p:cNvPr id="258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Given a list of tuples:</a:t>
            </a:r>
            <a:br>
              <a:rPr lang="en-US" altLang="zh-TW" dirty="0" smtClean="0"/>
            </a:br>
            <a:r>
              <a:rPr lang="en-US" altLang="zh-TW" dirty="0" smtClean="0"/>
              <a:t>(7,4,6) (5,1,5) (2,4,6) (2,1,4) (5,1,6) (3,2,4)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After sorting, the list is in lexicographical order:</a:t>
            </a:r>
            <a:br>
              <a:rPr lang="en-US" altLang="zh-TW" dirty="0" smtClean="0"/>
            </a:br>
            <a:r>
              <a:rPr lang="en-US" altLang="zh-TW" dirty="0" smtClean="0"/>
              <a:t>(2,1,4) (2,4,6) (3,2,4) (5,1,5) (5,1,6) (7,4,6)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07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Lexicographic Order Formalized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-tuple is a sequence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 keys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, where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said to be the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-</a:t>
                </a:r>
                <a:r>
                  <a:rPr lang="en-US" altLang="zh-TW" dirty="0" err="1" smtClean="0"/>
                  <a:t>th</a:t>
                </a:r>
                <a:r>
                  <a:rPr lang="en-US" altLang="zh-TW" dirty="0" smtClean="0"/>
                  <a:t> dimension of the tuple</a:t>
                </a:r>
              </a:p>
              <a:p>
                <a:pPr lvl="1"/>
                <a:r>
                  <a:rPr lang="en-US" altLang="zh-TW" dirty="0" smtClean="0"/>
                  <a:t>Example - the Cartesian coordinates of a point in space is a 3-tuple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lexicographic order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-tuples is recursively defined as follows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groupChr>
                      <m:groupChrPr>
                        <m:chr m:val="⇔"/>
                        <m:vertJc m:val="bot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>
                    <a:solidFill>
                      <a:schemeClr val="accent1"/>
                    </a:solidFill>
                  </a:rPr>
                  <a:t>i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.e., the tuples are compared by the first dimension, then by the second dimension, etc.</a:t>
                </a:r>
              </a:p>
            </p:txBody>
          </p:sp>
        </mc:Choice>
        <mc:Fallback xmlns="">
          <p:sp>
            <p:nvSpPr>
              <p:cNvPr id="9114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046" t="-1893" r="-1046" b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Lexicographic Order</a:t>
            </a:r>
            <a:endParaRPr lang="zh-TW" altLang="en-US" dirty="0" smtClean="0"/>
          </a:p>
        </p:txBody>
      </p:sp>
      <p:sp>
        <p:nvSpPr>
          <p:cNvPr id="269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Given a list of 2-tuples, we can order the tuples lexicographically by applying a stable sorting algorithm two times:</a:t>
            </a:r>
            <a:br>
              <a:rPr lang="en-US" altLang="zh-TW" dirty="0" smtClean="0"/>
            </a:br>
            <a:r>
              <a:rPr lang="en-US" altLang="zh-TW" dirty="0" smtClean="0"/>
              <a:t>(3,3) (1,5) (2,5) (1,2) (2,3) (1,7) (3,2) (2,2)</a:t>
            </a:r>
          </a:p>
          <a:p>
            <a:r>
              <a:rPr lang="en-US" altLang="zh-TW" dirty="0" smtClean="0"/>
              <a:t>Possible ways of doing it:</a:t>
            </a:r>
          </a:p>
          <a:p>
            <a:pPr lvl="1"/>
            <a:r>
              <a:rPr lang="en-US" altLang="zh-TW" dirty="0" smtClean="0"/>
              <a:t>Sort first by 1st element of tuple and then by 2nd element of tuple</a:t>
            </a:r>
          </a:p>
          <a:p>
            <a:pPr lvl="1"/>
            <a:r>
              <a:rPr lang="en-US" altLang="zh-TW" dirty="0" smtClean="0"/>
              <a:t>Sort first by 2nd element of tuple and then by 1st element of tuple</a:t>
            </a:r>
          </a:p>
          <a:p>
            <a:r>
              <a:rPr lang="en-US" altLang="zh-TW" dirty="0" smtClean="0"/>
              <a:t>Show the result of sorting the list using both options</a:t>
            </a:r>
          </a:p>
        </p:txBody>
      </p:sp>
    </p:spTree>
    <p:extLst>
      <p:ext uri="{BB962C8B-B14F-4D97-AF65-F5344CB8AC3E}">
        <p14:creationId xmlns:p14="http://schemas.microsoft.com/office/powerpoint/2010/main" val="25122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Lexicographic Order</a:t>
            </a:r>
            <a:endParaRPr lang="zh-TW" altLang="en-US" dirty="0" smtClean="0"/>
          </a:p>
        </p:txBody>
      </p:sp>
      <p:sp>
        <p:nvSpPr>
          <p:cNvPr id="269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(3,3) (1,5) (2,5) (1,2) (2,3) (1,7) (3,2) (2,2)</a:t>
            </a:r>
          </a:p>
          <a:p>
            <a:r>
              <a:rPr lang="en-US" altLang="zh-TW" dirty="0" smtClean="0"/>
              <a:t>Using a stable sort, </a:t>
            </a:r>
          </a:p>
          <a:p>
            <a:pPr lvl="1"/>
            <a:r>
              <a:rPr lang="en-US" altLang="zh-TW" dirty="0" smtClean="0"/>
              <a:t>Sort first by 1st element of tuple and then by 2nd element of tuple</a:t>
            </a:r>
          </a:p>
          <a:p>
            <a:pPr lvl="1"/>
            <a:r>
              <a:rPr lang="en-US" altLang="zh-TW" dirty="0" smtClean="0"/>
              <a:t>Sort first by 2nd element of tuple and then by 1st element of tuple</a:t>
            </a:r>
          </a:p>
          <a:p>
            <a:r>
              <a:rPr lang="en-US" altLang="zh-TW" dirty="0" smtClean="0"/>
              <a:t>Option 1:</a:t>
            </a:r>
          </a:p>
          <a:p>
            <a:pPr lvl="1"/>
            <a:r>
              <a:rPr lang="en-US" altLang="zh-TW" dirty="0" smtClean="0"/>
              <a:t>1st sort: (1,5) (1,2) (1,7) (2,5) (2,3) (2,2) (3,3) (3,2)</a:t>
            </a:r>
          </a:p>
          <a:p>
            <a:pPr lvl="1"/>
            <a:r>
              <a:rPr lang="en-US" altLang="zh-TW" dirty="0" smtClean="0"/>
              <a:t>2nd sort: (1,2) (2,2) (3,2) (2,3) (3,3) (1,5) (2,5) (1,7)  - </a:t>
            </a:r>
            <a:r>
              <a:rPr lang="en-US" altLang="zh-TW" dirty="0" smtClean="0">
                <a:solidFill>
                  <a:schemeClr val="accent2"/>
                </a:solidFill>
              </a:rPr>
              <a:t>WRONG</a:t>
            </a:r>
          </a:p>
          <a:p>
            <a:r>
              <a:rPr lang="en-US" altLang="zh-TW" dirty="0" smtClean="0"/>
              <a:t>Option 2:</a:t>
            </a:r>
          </a:p>
          <a:p>
            <a:pPr lvl="1"/>
            <a:r>
              <a:rPr lang="en-US" altLang="zh-TW" dirty="0" smtClean="0"/>
              <a:t>1st sort: (1,2) (3,2) (2,2) (3,3) (2,3) (1,5) (2,5) (1,7)</a:t>
            </a:r>
          </a:p>
          <a:p>
            <a:pPr lvl="1"/>
            <a:r>
              <a:rPr lang="en-US" altLang="zh-TW" dirty="0" smtClean="0"/>
              <a:t>2nd sort: (1,2) (1,5) (1,7) (2,2) (2,3) (2,5) (3,2) (3,3)  - </a:t>
            </a:r>
            <a:r>
              <a:rPr lang="en-US" altLang="zh-TW" dirty="0" smtClean="0">
                <a:solidFill>
                  <a:schemeClr val="accent3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8606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Lexicographic-Sort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6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be the comparator that compares two tuples by their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err="1" smtClean="0"/>
                  <a:t>-th</a:t>
                </a:r>
                <a:r>
                  <a:rPr lang="en-US" altLang="zh-TW" dirty="0" smtClean="0"/>
                  <a:t> dimension</a:t>
                </a:r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stableSort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be a stable sorting algorithm that uses comparator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Lexicographic-sort sorts a sequence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-tuples in lexicographic order by executing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 times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stableSort</m:t>
                    </m:r>
                  </m:oMath>
                </a14:m>
                <a:r>
                  <a:rPr lang="en-US" altLang="zh-TW" dirty="0" smtClean="0"/>
                  <a:t>, one per dimension</a:t>
                </a:r>
              </a:p>
              <a:p>
                <a:r>
                  <a:rPr lang="en-US" altLang="zh-TW" dirty="0" smtClean="0"/>
                  <a:t>Lexicographic-sort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 time,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is the running time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stableSort</m:t>
                    </m:r>
                  </m:oMath>
                </a14:m>
                <a:r>
                  <a:rPr lang="en-US" altLang="zh-TW" dirty="0" smtClean="0"/>
                  <a:t>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626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500" t="-2238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369312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lexicographicSort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Input:</a:t>
                </a:r>
                <a:r>
                  <a:rPr lang="en-US" dirty="0" smtClean="0"/>
                  <a:t>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-tuples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Output: </a:t>
                </a:r>
                <a:r>
                  <a:rPr lang="en-US" dirty="0" smtClean="0"/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sorted in lexicographic order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…1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stableSort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369312" cy="3541714"/>
              </a:xfrm>
              <a:blipFill rotWithShape="0">
                <a:blip r:embed="rId3"/>
                <a:stretch>
                  <a:fillRect l="-1364" t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7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Radix-Sort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sz="2300" dirty="0" smtClean="0">
                    <a:ea typeface="新細明體" charset="-120"/>
                  </a:rPr>
                  <a:t>Radix-sort is a specialization of lexicographic-sort that uses bucket-sort as the stable sorting algorithm in each dimension</a:t>
                </a:r>
              </a:p>
              <a:p>
                <a:r>
                  <a:rPr lang="en-US" altLang="zh-TW" sz="2300" dirty="0">
                    <a:ea typeface="新細明體" charset="-120"/>
                  </a:rPr>
                  <a:t>Radix-sort is applicable to tuples where the keys in each </a:t>
                </a:r>
                <a:r>
                  <a:rPr lang="en-US" altLang="zh-TW" sz="2300" dirty="0" smtClean="0">
                    <a:ea typeface="新細明體" charset="-120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TW" sz="2300" b="1" i="1" dirty="0">
                    <a:latin typeface="Times New Roman" panose="02020603050405020304" pitchFamily="18" charset="0"/>
                    <a:ea typeface="新細明體" charset="-120"/>
                  </a:rPr>
                  <a:t> </a:t>
                </a:r>
                <a:r>
                  <a:rPr lang="en-US" altLang="zh-TW" sz="2300" dirty="0">
                    <a:ea typeface="新細明體" charset="-120"/>
                  </a:rPr>
                  <a:t>are integers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0,</m:t>
                        </m:r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𝑁</m:t>
                        </m:r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sz="230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r>
                  <a:rPr lang="en-US" altLang="zh-TW" sz="2300" dirty="0">
                    <a:ea typeface="新細明體" charset="-120"/>
                  </a:rPr>
                  <a:t>Radix-sort runs in time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+</m:t>
                            </m:r>
                            <m: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70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728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125" t="-2065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radixSort</m:t>
                    </m:r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-tuples such that </a:t>
                </a:r>
                <a:br>
                  <a:rPr lang="en-US" dirty="0" smtClean="0"/>
                </a:b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0,…,0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:br>
                  <a:rPr lang="en-US" dirty="0" smtClean="0"/>
                </a:b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     for each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sorted in lexicographic order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set the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of each entry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 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bucketSort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252" t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241402"/>
              </p:ext>
            </p:extLst>
          </p:nvPr>
        </p:nvGraphicFramePr>
        <p:xfrm>
          <a:off x="2374898" y="4287409"/>
          <a:ext cx="2411412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" name="Clip" r:id="rId5" imgW="4671360" imgH="4671360" progId="MS_ClipArt_Gallery.5">
                  <p:embed/>
                </p:oleObj>
              </mc:Choice>
              <mc:Fallback>
                <p:oleObj name="Clip" r:id="rId5" imgW="4671360" imgH="46713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898" y="4287409"/>
                        <a:ext cx="2411412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8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Radix-Sort for Binary Numbers</a:t>
            </a:r>
            <a:endParaRPr lang="en-US" altLang="zh-TW" dirty="0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747644"/>
                <a:ext cx="9905999" cy="354171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ea typeface="新細明體" charset="-120"/>
                  </a:rPr>
                  <a:t>Sorting a sequence of 4-bit integers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=4,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=2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so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4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830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747644"/>
                <a:ext cx="9905999" cy="3541714"/>
              </a:xfrm>
              <a:blipFill rotWithShape="0">
                <a:blip r:embed="rId4"/>
                <a:stretch>
                  <a:fillRect l="-1231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310" name="Group 4"/>
          <p:cNvGrpSpPr>
            <a:grpSpLocks/>
          </p:cNvGrpSpPr>
          <p:nvPr/>
        </p:nvGrpSpPr>
        <p:grpSpPr bwMode="auto">
          <a:xfrm>
            <a:off x="2362200" y="2743200"/>
            <a:ext cx="685800" cy="3429000"/>
            <a:chOff x="816" y="1488"/>
            <a:chExt cx="432" cy="2160"/>
          </a:xfrm>
        </p:grpSpPr>
        <p:cxnSp>
          <p:nvCxnSpPr>
            <p:cNvPr id="98351" name="AutoShape 5"/>
            <p:cNvCxnSpPr>
              <a:cxnSpLocks noChangeShapeType="1"/>
              <a:stCxn id="98352" idx="2"/>
              <a:endCxn id="98356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52" name="AutoShape 6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3" name="AutoShape 7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4" name="AutoShape 8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5" name="AutoShape 9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6" name="AutoShape 10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</p:grpSp>
      <p:grpSp>
        <p:nvGrpSpPr>
          <p:cNvPr id="98311" name="Group 11"/>
          <p:cNvGrpSpPr>
            <a:grpSpLocks/>
          </p:cNvGrpSpPr>
          <p:nvPr/>
        </p:nvGrpSpPr>
        <p:grpSpPr bwMode="auto">
          <a:xfrm>
            <a:off x="4038600" y="2743200"/>
            <a:ext cx="685800" cy="3429000"/>
            <a:chOff x="1728" y="1536"/>
            <a:chExt cx="432" cy="2160"/>
          </a:xfrm>
        </p:grpSpPr>
        <p:cxnSp>
          <p:nvCxnSpPr>
            <p:cNvPr id="98345" name="AutoShape 12"/>
            <p:cNvCxnSpPr>
              <a:cxnSpLocks noChangeShapeType="1"/>
              <a:stCxn id="98346" idx="2"/>
              <a:endCxn id="98350" idx="0"/>
            </p:cNvCxnSpPr>
            <p:nvPr/>
          </p:nvCxnSpPr>
          <p:spPr bwMode="auto">
            <a:xfrm>
              <a:off x="1944" y="1830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6" name="AutoShape 13"/>
            <p:cNvSpPr>
              <a:spLocks noChangeArrowheads="1"/>
            </p:cNvSpPr>
            <p:nvPr/>
          </p:nvSpPr>
          <p:spPr bwMode="auto">
            <a:xfrm>
              <a:off x="1728" y="153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47" name="AutoShape 14"/>
            <p:cNvSpPr>
              <a:spLocks noChangeArrowheads="1"/>
            </p:cNvSpPr>
            <p:nvPr/>
          </p:nvSpPr>
          <p:spPr bwMode="auto">
            <a:xfrm>
              <a:off x="1728" y="200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  <p:sp>
          <p:nvSpPr>
            <p:cNvPr id="98348" name="AutoShape 15"/>
            <p:cNvSpPr>
              <a:spLocks noChangeArrowheads="1"/>
            </p:cNvSpPr>
            <p:nvPr/>
          </p:nvSpPr>
          <p:spPr bwMode="auto">
            <a:xfrm>
              <a:off x="1728" y="247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</a:p>
          </p:txBody>
        </p:sp>
        <p:sp>
          <p:nvSpPr>
            <p:cNvPr id="98349" name="AutoShape 16"/>
            <p:cNvSpPr>
              <a:spLocks noChangeArrowheads="1"/>
            </p:cNvSpPr>
            <p:nvPr/>
          </p:nvSpPr>
          <p:spPr bwMode="auto">
            <a:xfrm>
              <a:off x="1728" y="294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50" name="AutoShape 17"/>
            <p:cNvSpPr>
              <a:spLocks noChangeArrowheads="1"/>
            </p:cNvSpPr>
            <p:nvPr/>
          </p:nvSpPr>
          <p:spPr bwMode="auto">
            <a:xfrm>
              <a:off x="1728" y="340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</p:grpSp>
      <p:grpSp>
        <p:nvGrpSpPr>
          <p:cNvPr id="98312" name="Group 18"/>
          <p:cNvGrpSpPr>
            <a:grpSpLocks/>
          </p:cNvGrpSpPr>
          <p:nvPr/>
        </p:nvGrpSpPr>
        <p:grpSpPr bwMode="auto">
          <a:xfrm>
            <a:off x="5715000" y="2743200"/>
            <a:ext cx="685800" cy="3429000"/>
            <a:chOff x="816" y="1488"/>
            <a:chExt cx="432" cy="2160"/>
          </a:xfrm>
        </p:grpSpPr>
        <p:cxnSp>
          <p:nvCxnSpPr>
            <p:cNvPr id="98339" name="AutoShape 19"/>
            <p:cNvCxnSpPr>
              <a:cxnSpLocks noChangeShapeType="1"/>
              <a:stCxn id="98340" idx="2"/>
              <a:endCxn id="98344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0" name="AutoShape 20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41" name="AutoShape 21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42" name="AutoShape 22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  <p:sp>
          <p:nvSpPr>
            <p:cNvPr id="98343" name="AutoShape 23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44" name="AutoShape 24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</p:grpSp>
      <p:grpSp>
        <p:nvGrpSpPr>
          <p:cNvPr id="98313" name="Group 25"/>
          <p:cNvGrpSpPr>
            <a:grpSpLocks/>
          </p:cNvGrpSpPr>
          <p:nvPr/>
        </p:nvGrpSpPr>
        <p:grpSpPr bwMode="auto">
          <a:xfrm>
            <a:off x="7391400" y="2743200"/>
            <a:ext cx="685800" cy="3429000"/>
            <a:chOff x="816" y="1488"/>
            <a:chExt cx="432" cy="2160"/>
          </a:xfrm>
        </p:grpSpPr>
        <p:cxnSp>
          <p:nvCxnSpPr>
            <p:cNvPr id="98333" name="AutoShape 26"/>
            <p:cNvCxnSpPr>
              <a:cxnSpLocks noChangeShapeType="1"/>
              <a:stCxn id="98334" idx="2"/>
              <a:endCxn id="98338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34" name="AutoShape 27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35" name="AutoShape 28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  <p:sp>
          <p:nvSpPr>
            <p:cNvPr id="98336" name="AutoShape 29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37" name="AutoShape 30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38" name="AutoShape 31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</p:grpSp>
      <p:grpSp>
        <p:nvGrpSpPr>
          <p:cNvPr id="98314" name="Group 32"/>
          <p:cNvGrpSpPr>
            <a:grpSpLocks/>
          </p:cNvGrpSpPr>
          <p:nvPr/>
        </p:nvGrpSpPr>
        <p:grpSpPr bwMode="auto">
          <a:xfrm>
            <a:off x="9067800" y="2743200"/>
            <a:ext cx="685800" cy="3429000"/>
            <a:chOff x="816" y="1488"/>
            <a:chExt cx="432" cy="2160"/>
          </a:xfrm>
        </p:grpSpPr>
        <p:cxnSp>
          <p:nvCxnSpPr>
            <p:cNvPr id="98327" name="AutoShape 33"/>
            <p:cNvCxnSpPr>
              <a:cxnSpLocks noChangeShapeType="1"/>
              <a:stCxn id="98328" idx="2"/>
              <a:endCxn id="98332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28" name="AutoShape 34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  <p:sp>
          <p:nvSpPr>
            <p:cNvPr id="98329" name="AutoShape 35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30" name="AutoShape 36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</a:p>
          </p:txBody>
        </p:sp>
        <p:sp>
          <p:nvSpPr>
            <p:cNvPr id="98331" name="AutoShape 37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32" name="AutoShape 38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</p:grpSp>
      <p:sp>
        <p:nvSpPr>
          <p:cNvPr id="98315" name="AutoShape 39"/>
          <p:cNvSpPr>
            <a:spLocks noChangeArrowheads="1"/>
          </p:cNvSpPr>
          <p:nvPr/>
        </p:nvSpPr>
        <p:spPr bwMode="auto">
          <a:xfrm rot="-5400000">
            <a:off x="33528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8316" name="AutoShape 40"/>
          <p:cNvSpPr>
            <a:spLocks noChangeArrowheads="1"/>
          </p:cNvSpPr>
          <p:nvPr/>
        </p:nvSpPr>
        <p:spPr bwMode="auto">
          <a:xfrm rot="-5400000">
            <a:off x="50292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8317" name="AutoShape 41"/>
          <p:cNvSpPr>
            <a:spLocks noChangeArrowheads="1"/>
          </p:cNvSpPr>
          <p:nvPr/>
        </p:nvSpPr>
        <p:spPr bwMode="auto">
          <a:xfrm rot="-5400000">
            <a:off x="67056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8318" name="AutoShape 42"/>
          <p:cNvSpPr>
            <a:spLocks noChangeArrowheads="1"/>
          </p:cNvSpPr>
          <p:nvPr/>
        </p:nvSpPr>
        <p:spPr bwMode="auto">
          <a:xfrm rot="-5400000">
            <a:off x="83820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847471"/>
              </p:ext>
            </p:extLst>
          </p:nvPr>
        </p:nvGraphicFramePr>
        <p:xfrm>
          <a:off x="8534400" y="700088"/>
          <a:ext cx="17526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Clip" r:id="rId5" imgW="1867680" imgH="1235520" progId="MS_ClipArt_Gallery.5">
                  <p:embed/>
                </p:oleObj>
              </mc:Choice>
              <mc:Fallback>
                <p:oleObj name="Clip" r:id="rId5" imgW="1867680" imgH="12355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700088"/>
                        <a:ext cx="1752600" cy="115887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9" name="TextBox 45"/>
          <p:cNvSpPr txBox="1">
            <a:spLocks noChangeArrowheads="1"/>
          </p:cNvSpPr>
          <p:nvPr/>
        </p:nvSpPr>
        <p:spPr bwMode="auto">
          <a:xfrm>
            <a:off x="35052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</a:rPr>
              <a:t>Sort by d=4</a:t>
            </a:r>
          </a:p>
        </p:txBody>
      </p:sp>
      <p:cxnSp>
        <p:nvCxnSpPr>
          <p:cNvPr id="98320" name="Straight Arrow Connector 52"/>
          <p:cNvCxnSpPr>
            <a:cxnSpLocks noChangeShapeType="1"/>
            <a:stCxn id="98319" idx="0"/>
          </p:cNvCxnSpPr>
          <p:nvPr/>
        </p:nvCxnSpPr>
        <p:spPr bwMode="auto">
          <a:xfrm flipV="1">
            <a:off x="4229100" y="6038850"/>
            <a:ext cx="266700" cy="39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1" name="TextBox 54"/>
          <p:cNvSpPr txBox="1">
            <a:spLocks noChangeArrowheads="1"/>
          </p:cNvSpPr>
          <p:nvPr/>
        </p:nvSpPr>
        <p:spPr bwMode="auto">
          <a:xfrm>
            <a:off x="51816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Sort by d=3</a:t>
            </a:r>
          </a:p>
        </p:txBody>
      </p:sp>
      <p:cxnSp>
        <p:nvCxnSpPr>
          <p:cNvPr id="98322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7229475" y="6105525"/>
            <a:ext cx="43815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3" name="TextBox 56"/>
          <p:cNvSpPr txBox="1">
            <a:spLocks noChangeArrowheads="1"/>
          </p:cNvSpPr>
          <p:nvPr/>
        </p:nvSpPr>
        <p:spPr bwMode="auto">
          <a:xfrm>
            <a:off x="67056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Sort by d=2</a:t>
            </a:r>
          </a:p>
        </p:txBody>
      </p:sp>
      <p:cxnSp>
        <p:nvCxnSpPr>
          <p:cNvPr id="98324" name="Straight Arrow Connector 57"/>
          <p:cNvCxnSpPr>
            <a:cxnSpLocks noChangeShapeType="1"/>
          </p:cNvCxnSpPr>
          <p:nvPr/>
        </p:nvCxnSpPr>
        <p:spPr bwMode="auto">
          <a:xfrm rot="5400000" flipH="1" flipV="1">
            <a:off x="5667375" y="6105525"/>
            <a:ext cx="43815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5" name="TextBox 58"/>
          <p:cNvSpPr txBox="1">
            <a:spLocks noChangeArrowheads="1"/>
          </p:cNvSpPr>
          <p:nvPr/>
        </p:nvSpPr>
        <p:spPr bwMode="auto">
          <a:xfrm>
            <a:off x="83058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Sort by d=1</a:t>
            </a:r>
          </a:p>
        </p:txBody>
      </p:sp>
      <p:cxnSp>
        <p:nvCxnSpPr>
          <p:cNvPr id="98326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8791575" y="6124575"/>
            <a:ext cx="43815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320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Recurrence Equation Setup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Algorithm – transform multiplication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 into multiplication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-bit integers and some additions/shifts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Where does recursion happen in this algorithm?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Rewrite the step(s) of the algorithm to show this clearly.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35417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/>
                  <a:t> into high and low order halves: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3541714"/>
              </a:xfrm>
              <a:blipFill rotWithShape="0">
                <a:blip r:embed="rId3"/>
                <a:stretch>
                  <a:fillRect l="-1057" t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2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244431"/>
                  </p:ext>
                </p:extLst>
              </p:nvPr>
            </p:nvGraphicFramePr>
            <p:xfrm>
              <a:off x="2352580" y="1828800"/>
              <a:ext cx="7486841" cy="46075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448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3000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2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3000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WC, AC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en-US" sz="1800" b="0" i="0" u="none" strike="noStrike" cap="none" normalizeH="0" baseline="0" dirty="0" err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Exp.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altLang="en-US" sz="18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AC, BC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3000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randomized,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en-US" sz="1800" b="0" i="0" u="none" strike="noStrike" cap="none" normalizeH="0" baseline="0" dirty="0" err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Radix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+</m:t>
                                      </m:r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𝑑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#digits,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𝑁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range of digit values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stable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only for integers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244431"/>
                  </p:ext>
                </p:extLst>
              </p:nvPr>
            </p:nvGraphicFramePr>
            <p:xfrm>
              <a:off x="2352580" y="1828800"/>
              <a:ext cx="7486841" cy="46075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448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76190" r="-126950" b="-55714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176190" r="-126950" b="-45714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245763" r="-126950" b="-30678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345763" r="-126950" b="-20678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randomized,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449573" r="-126950" b="-10854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Radix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544915" r="-126950" b="-762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stable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only for integers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606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5" name="Picture 251" descr="j02458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78125"/>
            <a:ext cx="28067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22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A set is an ordered data structure similar to an ordered map, except only elements are stored (and yes elements must be unique)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We </a:t>
                </a:r>
                <a:r>
                  <a:rPr lang="en-US" altLang="en-US" sz="2000" dirty="0"/>
                  <a:t>represent a set by the sorted sequence of its elements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By specializing the </a:t>
                </a:r>
                <a:r>
                  <a:rPr lang="en-US" altLang="en-US" sz="2000" dirty="0" smtClean="0"/>
                  <a:t>auxiliary </a:t>
                </a:r>
                <a:r>
                  <a:rPr lang="en-US" altLang="en-US" sz="2000" dirty="0"/>
                  <a:t>methods </a:t>
                </a:r>
                <a:r>
                  <a:rPr lang="en-US" altLang="en-US" sz="2000" dirty="0" smtClean="0"/>
                  <a:t>the </a:t>
                </a:r>
                <a:r>
                  <a:rPr lang="en-US" altLang="en-US" sz="2000" dirty="0"/>
                  <a:t>generic merge algorithm can be used to perform basic set operations: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 smtClean="0"/>
                  <a:t>Union -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800" dirty="0" smtClean="0"/>
                  <a:t> – Return all elements which appear in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dirty="0" smtClean="0"/>
                  <a:t> or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800" dirty="0" smtClean="0"/>
                  <a:t> (unique only)</a:t>
                </a:r>
                <a:endParaRPr lang="en-US" altLang="en-US" sz="18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 smtClean="0"/>
                  <a:t>Intersection -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800" dirty="0" smtClean="0"/>
                  <a:t> – Return only elements which appear in both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en-US" sz="18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 smtClean="0"/>
                  <a:t>Subtraction -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800" dirty="0" smtClean="0"/>
                  <a:t> – Return elements in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dirty="0" smtClean="0"/>
                  <a:t> which are not in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en-US" sz="18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The </a:t>
                </a:r>
                <a:r>
                  <a:rPr lang="en-US" altLang="en-US" sz="2000" dirty="0"/>
                  <a:t>running time of </a:t>
                </a:r>
                <a:r>
                  <a:rPr lang="en-US" altLang="en-US" sz="2000" dirty="0" smtClean="0"/>
                  <a:t>an </a:t>
                </a:r>
                <a:r>
                  <a:rPr lang="en-US" altLang="en-US" sz="2000" dirty="0"/>
                  <a:t>operation on </a:t>
                </a:r>
                <a:r>
                  <a:rPr lang="en-US" altLang="en-US" sz="2000" dirty="0" smtClean="0"/>
                  <a:t>sets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000" dirty="0" smtClean="0"/>
                  <a:t> should </a:t>
                </a:r>
                <a:r>
                  <a:rPr lang="en-US" altLang="en-US" sz="2000" dirty="0"/>
                  <a:t>be at </a:t>
                </a:r>
                <a:r>
                  <a:rPr lang="en-US" altLang="en-US" sz="2000" dirty="0" smtClean="0"/>
                  <a:t>most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250" t="-3959" r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Set union: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/>
                  <a:t>if</a:t>
                </a:r>
                <a:r>
                  <a:rPr lang="en-US" altLang="en-US" sz="1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800" b="0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/>
                </a:r>
                <a:br>
                  <a:rPr lang="en-US" altLang="en-US" sz="1800" b="0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insertFront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800" dirty="0" smtClean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1800" dirty="0" smtClean="0"/>
                  <a:t/>
                </a:r>
                <a:br>
                  <a:rPr lang="en-US" altLang="en-US" sz="1800" dirty="0" smtClean="0"/>
                </a:b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sz="1800" b="0" i="0" smtClean="0">
                        <a:latin typeface="Cambria Math" panose="02040503050406030204" pitchFamily="18" charset="0"/>
                      </a:rPr>
                      <m:t>insertFront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800" dirty="0" smtClean="0">
                  <a:solidFill>
                    <a:schemeClr val="tx2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solidFill>
                      <a:schemeClr val="tx2"/>
                    </a:solidFill>
                  </a:rPr>
                  <a:t>e</a:t>
                </a:r>
                <a:r>
                  <a:rPr lang="en-US" altLang="en-US" sz="1800" dirty="0" smtClean="0">
                    <a:solidFill>
                      <a:schemeClr val="tx2"/>
                    </a:solidFill>
                  </a:rPr>
                  <a:t>lse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800" dirty="0" smtClean="0">
                    <a:solidFill>
                      <a:schemeClr val="tx2"/>
                    </a:solidFill>
                  </a:rPr>
                  <a:t/>
                </a:r>
                <a:br>
                  <a:rPr lang="en-US" altLang="en-US" sz="1800" dirty="0" smtClean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insertFront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800" dirty="0">
                  <a:solidFill>
                    <a:schemeClr val="tx2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Set intersection</a:t>
                </a:r>
                <a:r>
                  <a:rPr lang="en-US" altLang="en-US" sz="2000" dirty="0" smtClean="0"/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600" b="0" dirty="0" smtClean="0"/>
                  <a:t/>
                </a:r>
                <a:br>
                  <a:rPr lang="en-US" altLang="en-US" sz="1600" b="0" dirty="0" smtClean="0"/>
                </a:b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𝑛𝑜𝑡h𝑖𝑛𝑔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1600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1600" b="0" dirty="0" smtClean="0"/>
                  <a:t/>
                </a:r>
                <a:br>
                  <a:rPr lang="en-US" altLang="en-US" sz="1600" b="0" dirty="0" smtClean="0"/>
                </a:b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𝑛𝑜𝑡h𝑖𝑛𝑔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1600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600" dirty="0" smtClean="0"/>
                  <a:t>else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600" b="0" dirty="0" smtClean="0"/>
                  <a:t/>
                </a:r>
                <a:br>
                  <a:rPr lang="en-US" altLang="en-US" sz="1600" b="0" dirty="0" smtClean="0"/>
                </a:b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</a:rPr>
                      <m:t>insertBack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dirty="0"/>
              </a:p>
            </p:txBody>
          </p:sp>
        </mc:Choice>
        <mc:Fallback xmlns="">
          <p:sp>
            <p:nvSpPr>
              <p:cNvPr id="1031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252" t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882063" y="304800"/>
          <a:ext cx="1308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Clip" r:id="rId5" imgW="1428120" imgH="1829520" progId="MS_ClipArt_Gallery.5">
                  <p:embed/>
                </p:oleObj>
              </mc:Choice>
              <mc:Fallback>
                <p:oleObj name="Clip" r:id="rId5" imgW="1428120" imgH="18295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2063" y="304800"/>
                        <a:ext cx="13081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1077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Generic Merging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 smtClean="0"/>
                  <a:t>Generalized merge of two sorted sets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Auxiliary methods (generic functions)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aIsLess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altLang="en-US" dirty="0" smtClean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bIsLess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bothAreEqual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Runs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 smtClean="0"/>
                  <a:t> time provided the auxiliary methods run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dirty="0" smtClean="0"/>
                  <a:t> time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717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19799" y="874991"/>
                <a:ext cx="5558883" cy="596070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genericMerge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(implemented as sequences)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front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front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aIsLess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//generic action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eraseFront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bIsLess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//generic action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eraseFront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//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bothAreEqual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//generic action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eraseFront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eraseFront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aIsLess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front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eraseFront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bIsLess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front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eraseFront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19799" y="874991"/>
                <a:ext cx="5558883" cy="5960702"/>
              </a:xfrm>
              <a:blipFill rotWithShape="0">
                <a:blip r:embed="rId3"/>
                <a:stretch>
                  <a:fillRect l="-1535" t="-614" b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730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Generic Merge for Set Operations</a:t>
            </a:r>
          </a:p>
        </p:txBody>
      </p:sp>
      <p:sp>
        <p:nvSpPr>
          <p:cNvPr id="20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Any of the set operations can be implemented using a generic merge</a:t>
            </a:r>
          </a:p>
          <a:p>
            <a:r>
              <a:rPr lang="en-US" altLang="en-US" smtClean="0"/>
              <a:t>For example:</a:t>
            </a:r>
          </a:p>
          <a:p>
            <a:pPr lvl="1"/>
            <a:r>
              <a:rPr lang="en-US" altLang="en-US" smtClean="0"/>
              <a:t>For intersection: only copy elements that are duplicated in both list</a:t>
            </a:r>
          </a:p>
          <a:p>
            <a:pPr lvl="1"/>
            <a:r>
              <a:rPr lang="en-US" altLang="en-US" smtClean="0"/>
              <a:t>For union: copy every element from both lists except for the duplicates</a:t>
            </a:r>
          </a:p>
          <a:p>
            <a:r>
              <a:rPr lang="en-US" altLang="en-US" smtClean="0"/>
              <a:t>All methods run in linear time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548536"/>
              </p:ext>
            </p:extLst>
          </p:nvPr>
        </p:nvGraphicFramePr>
        <p:xfrm>
          <a:off x="6707458" y="4375350"/>
          <a:ext cx="3261731" cy="23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Clip" r:id="rId3" imgW="1828800" imgH="1307520" progId="MS_ClipArt_Gallery.5">
                  <p:embed/>
                </p:oleObj>
              </mc:Choice>
              <mc:Fallback>
                <p:oleObj name="Clip" r:id="rId3" imgW="1828800" imgH="13075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458" y="4375350"/>
                        <a:ext cx="3261731" cy="23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3468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Better/Typical Set Implementation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search trees such that the key is equivalent to the element to implement a set, allows fast ordering of data</a:t>
            </a:r>
          </a:p>
          <a:p>
            <a:endParaRPr lang="en-US" dirty="0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265611" y="4178301"/>
            <a:ext cx="3657600" cy="1612900"/>
            <a:chOff x="5105400" y="43502"/>
            <a:chExt cx="3962400" cy="1845623"/>
          </a:xfrm>
          <a:solidFill>
            <a:schemeClr val="accent1"/>
          </a:solidFill>
        </p:grpSpPr>
        <p:sp>
          <p:nvSpPr>
            <p:cNvPr id="5" name="Oval 355"/>
            <p:cNvSpPr>
              <a:spLocks noChangeArrowheads="1"/>
            </p:cNvSpPr>
            <p:nvPr/>
          </p:nvSpPr>
          <p:spPr bwMode="auto">
            <a:xfrm>
              <a:off x="6894512" y="76200"/>
              <a:ext cx="320675" cy="319088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6" name="Oval 356"/>
            <p:cNvSpPr>
              <a:spLocks noChangeArrowheads="1"/>
            </p:cNvSpPr>
            <p:nvPr/>
          </p:nvSpPr>
          <p:spPr bwMode="auto">
            <a:xfrm>
              <a:off x="8305800" y="587375"/>
              <a:ext cx="319087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7" name="Oval 357"/>
            <p:cNvSpPr>
              <a:spLocks noChangeArrowheads="1"/>
            </p:cNvSpPr>
            <p:nvPr/>
          </p:nvSpPr>
          <p:spPr bwMode="auto">
            <a:xfrm>
              <a:off x="5942012" y="587375"/>
              <a:ext cx="319088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8" name="Oval 358"/>
            <p:cNvSpPr>
              <a:spLocks noChangeArrowheads="1"/>
            </p:cNvSpPr>
            <p:nvPr/>
          </p:nvSpPr>
          <p:spPr bwMode="auto">
            <a:xfrm>
              <a:off x="6529387" y="1082675"/>
              <a:ext cx="320675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9" name="Rectangle 359"/>
            <p:cNvSpPr>
              <a:spLocks noChangeAspect="1" noChangeArrowheads="1"/>
            </p:cNvSpPr>
            <p:nvPr/>
          </p:nvSpPr>
          <p:spPr bwMode="auto">
            <a:xfrm>
              <a:off x="62817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Rectangle 360"/>
            <p:cNvSpPr>
              <a:spLocks noChangeAspect="1" noChangeArrowheads="1"/>
            </p:cNvSpPr>
            <p:nvPr/>
          </p:nvSpPr>
          <p:spPr bwMode="auto">
            <a:xfrm>
              <a:off x="68675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1" name="Rectangle 361"/>
            <p:cNvSpPr>
              <a:spLocks noChangeAspect="1" noChangeArrowheads="1"/>
            </p:cNvSpPr>
            <p:nvPr/>
          </p:nvSpPr>
          <p:spPr bwMode="auto">
            <a:xfrm>
              <a:off x="8837612" y="1127125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2" name="AutoShape 362"/>
            <p:cNvCxnSpPr>
              <a:cxnSpLocks noChangeShapeType="1"/>
              <a:stCxn id="5" idx="3"/>
              <a:endCxn id="7" idx="7"/>
            </p:cNvCxnSpPr>
            <p:nvPr/>
          </p:nvCxnSpPr>
          <p:spPr bwMode="auto">
            <a:xfrm flipH="1">
              <a:off x="6215062" y="377825"/>
              <a:ext cx="727075" cy="228600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cxnSp>
          <p:nvCxnSpPr>
            <p:cNvPr id="13" name="AutoShape 363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7167562" y="377825"/>
              <a:ext cx="1184275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4" name="AutoShape 364"/>
            <p:cNvCxnSpPr>
              <a:cxnSpLocks noChangeShapeType="1"/>
              <a:stCxn id="11" idx="0"/>
              <a:endCxn id="6" idx="5"/>
            </p:cNvCxnSpPr>
            <p:nvPr/>
          </p:nvCxnSpPr>
          <p:spPr bwMode="auto">
            <a:xfrm flipH="1" flipV="1">
              <a:off x="8578850" y="869950"/>
              <a:ext cx="374650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5" name="AutoShape 365"/>
            <p:cNvCxnSpPr>
              <a:cxnSpLocks noChangeShapeType="1"/>
              <a:stCxn id="25" idx="7"/>
              <a:endCxn id="6" idx="3"/>
            </p:cNvCxnSpPr>
            <p:nvPr/>
          </p:nvCxnSpPr>
          <p:spPr bwMode="auto">
            <a:xfrm flipV="1">
              <a:off x="8121650" y="869950"/>
              <a:ext cx="230187" cy="2349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6" name="AutoShape 366"/>
            <p:cNvCxnSpPr>
              <a:cxnSpLocks noChangeShapeType="1"/>
              <a:stCxn id="10" idx="0"/>
              <a:endCxn id="8" idx="5"/>
            </p:cNvCxnSpPr>
            <p:nvPr/>
          </p:nvCxnSpPr>
          <p:spPr bwMode="auto">
            <a:xfrm flipH="1" flipV="1">
              <a:off x="6802437" y="1384300"/>
              <a:ext cx="180975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7" name="AutoShape 367"/>
            <p:cNvCxnSpPr>
              <a:cxnSpLocks noChangeShapeType="1"/>
              <a:stCxn id="9" idx="0"/>
              <a:endCxn id="8" idx="3"/>
            </p:cNvCxnSpPr>
            <p:nvPr/>
          </p:nvCxnSpPr>
          <p:spPr bwMode="auto">
            <a:xfrm flipV="1">
              <a:off x="6397625" y="1384300"/>
              <a:ext cx="179387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8" name="AutoShape 368"/>
            <p:cNvCxnSpPr>
              <a:cxnSpLocks noChangeShapeType="1"/>
              <a:stCxn id="20" idx="7"/>
              <a:endCxn id="7" idx="3"/>
            </p:cNvCxnSpPr>
            <p:nvPr/>
          </p:nvCxnSpPr>
          <p:spPr bwMode="auto">
            <a:xfrm flipV="1">
              <a:off x="5627687" y="889000"/>
              <a:ext cx="360363" cy="2317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9" name="AutoShape 369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flipH="1" flipV="1">
              <a:off x="6215062" y="889000"/>
              <a:ext cx="361950" cy="212725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sp>
          <p:nvSpPr>
            <p:cNvPr id="20" name="Oval 370"/>
            <p:cNvSpPr>
              <a:spLocks noChangeArrowheads="1"/>
            </p:cNvSpPr>
            <p:nvPr/>
          </p:nvSpPr>
          <p:spPr bwMode="auto">
            <a:xfrm>
              <a:off x="5354637" y="1082675"/>
              <a:ext cx="319088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21" name="Rectangle 371"/>
            <p:cNvSpPr>
              <a:spLocks noChangeAspect="1" noChangeArrowheads="1"/>
            </p:cNvSpPr>
            <p:nvPr/>
          </p:nvSpPr>
          <p:spPr bwMode="auto">
            <a:xfrm>
              <a:off x="5105400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2" name="Rectangle 372"/>
            <p:cNvSpPr>
              <a:spLocks noChangeAspect="1" noChangeArrowheads="1"/>
            </p:cNvSpPr>
            <p:nvPr/>
          </p:nvSpPr>
          <p:spPr bwMode="auto">
            <a:xfrm>
              <a:off x="5692775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23" name="AutoShape 373"/>
            <p:cNvCxnSpPr>
              <a:cxnSpLocks noChangeShapeType="1"/>
              <a:stCxn id="22" idx="0"/>
              <a:endCxn id="20" idx="5"/>
            </p:cNvCxnSpPr>
            <p:nvPr/>
          </p:nvCxnSpPr>
          <p:spPr bwMode="auto">
            <a:xfrm flipH="1" flipV="1">
              <a:off x="5627687" y="1365250"/>
              <a:ext cx="180975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4" name="AutoShape 374"/>
            <p:cNvCxnSpPr>
              <a:cxnSpLocks noChangeShapeType="1"/>
              <a:stCxn id="21" idx="0"/>
              <a:endCxn id="20" idx="3"/>
            </p:cNvCxnSpPr>
            <p:nvPr/>
          </p:nvCxnSpPr>
          <p:spPr bwMode="auto">
            <a:xfrm flipV="1">
              <a:off x="5221287" y="1365250"/>
              <a:ext cx="179388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5" name="Oval 375"/>
            <p:cNvSpPr>
              <a:spLocks noChangeArrowheads="1"/>
            </p:cNvSpPr>
            <p:nvPr/>
          </p:nvSpPr>
          <p:spPr bwMode="auto">
            <a:xfrm>
              <a:off x="7848600" y="1066800"/>
              <a:ext cx="320675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26" name="Rectangle 376"/>
            <p:cNvSpPr>
              <a:spLocks noChangeAspect="1" noChangeArrowheads="1"/>
            </p:cNvSpPr>
            <p:nvPr/>
          </p:nvSpPr>
          <p:spPr bwMode="auto">
            <a:xfrm>
              <a:off x="75644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" name="Rectangle 377"/>
            <p:cNvSpPr>
              <a:spLocks noChangeAspect="1" noChangeArrowheads="1"/>
            </p:cNvSpPr>
            <p:nvPr/>
          </p:nvSpPr>
          <p:spPr bwMode="auto">
            <a:xfrm>
              <a:off x="81502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28" name="AutoShape 378"/>
            <p:cNvCxnSpPr>
              <a:cxnSpLocks noChangeShapeType="1"/>
              <a:stCxn id="27" idx="0"/>
              <a:endCxn id="25" idx="5"/>
            </p:cNvCxnSpPr>
            <p:nvPr/>
          </p:nvCxnSpPr>
          <p:spPr bwMode="auto">
            <a:xfrm flipH="1" flipV="1">
              <a:off x="8121650" y="1349375"/>
              <a:ext cx="144462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9" name="AutoShape 379"/>
            <p:cNvCxnSpPr>
              <a:cxnSpLocks noChangeShapeType="1"/>
              <a:stCxn id="26" idx="0"/>
              <a:endCxn id="25" idx="3"/>
            </p:cNvCxnSpPr>
            <p:nvPr/>
          </p:nvCxnSpPr>
          <p:spPr bwMode="auto">
            <a:xfrm flipV="1">
              <a:off x="7680325" y="1349375"/>
              <a:ext cx="215900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0" name="Text Box 380"/>
            <p:cNvSpPr txBox="1">
              <a:spLocks noChangeArrowheads="1"/>
            </p:cNvSpPr>
            <p:nvPr/>
          </p:nvSpPr>
          <p:spPr bwMode="auto">
            <a:xfrm>
              <a:off x="6325394" y="43502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1" name="Text Box 381"/>
            <p:cNvSpPr txBox="1">
              <a:spLocks noChangeArrowheads="1"/>
            </p:cNvSpPr>
            <p:nvPr/>
          </p:nvSpPr>
          <p:spPr bwMode="auto">
            <a:xfrm>
              <a:off x="6389687" y="603865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2" name="Text Box 382"/>
            <p:cNvSpPr txBox="1">
              <a:spLocks noChangeArrowheads="1"/>
            </p:cNvSpPr>
            <p:nvPr/>
          </p:nvSpPr>
          <p:spPr bwMode="auto">
            <a:xfrm>
              <a:off x="6858000" y="1035050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085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633728"/>
              </p:ext>
            </p:extLst>
          </p:nvPr>
        </p:nvGraphicFramePr>
        <p:xfrm>
          <a:off x="5921183" y="2845594"/>
          <a:ext cx="25177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5" name="Clip" r:id="rId4" imgW="2169720" imgH="2374920" progId="MS_ClipArt_Gallery.5">
                  <p:embed/>
                </p:oleObj>
              </mc:Choice>
              <mc:Fallback>
                <p:oleObj name="Clip" r:id="rId4" imgW="2169720" imgH="23749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183" y="2845594"/>
                        <a:ext cx="2517775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3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sz="2800" dirty="0" smtClean="0">
                    <a:ea typeface="新細明體" charset="-120"/>
                  </a:rPr>
                  <a:t>Given an integer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, </a:t>
                </a:r>
                <a:r>
                  <a:rPr lang="en-US" altLang="zh-TW" sz="2800" dirty="0">
                    <a:ea typeface="新細明體" charset="-120"/>
                  </a:rPr>
                  <a:t>taken from a total order, find the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-</a:t>
                </a:r>
                <a:r>
                  <a:rPr lang="en-US" altLang="zh-TW" sz="2800" dirty="0" err="1" smtClean="0">
                    <a:ea typeface="新細明體" charset="-120"/>
                  </a:rPr>
                  <a:t>th</a:t>
                </a:r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smallest element in this set.</a:t>
                </a: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Also called </a:t>
                </a:r>
                <a:r>
                  <a:rPr lang="en-US" altLang="zh-TW" sz="2400" dirty="0">
                    <a:solidFill>
                      <a:schemeClr val="accent1"/>
                    </a:solidFill>
                    <a:ea typeface="新細明體" charset="-120"/>
                  </a:rPr>
                  <a:t>order statistics</a:t>
                </a:r>
                <a:r>
                  <a:rPr lang="en-US" altLang="zh-TW" sz="2400" dirty="0">
                    <a:ea typeface="新細明體" charset="-120"/>
                  </a:rPr>
                  <a:t>, </a:t>
                </a:r>
                <a:r>
                  <a:rPr lang="en-US" altLang="zh-TW" sz="2400" dirty="0" smtClean="0">
                    <a:ea typeface="新細明體" charset="-12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th </a:t>
                </a:r>
                <a:r>
                  <a:rPr lang="en-US" altLang="zh-TW" sz="2400" dirty="0">
                    <a:ea typeface="新細明體" charset="-120"/>
                  </a:rPr>
                  <a:t>order statistic is </a:t>
                </a:r>
                <a:r>
                  <a:rPr lang="en-US" altLang="zh-TW" sz="2400" dirty="0" smtClean="0">
                    <a:ea typeface="新細明體" charset="-12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th </a:t>
                </a:r>
                <a:r>
                  <a:rPr lang="en-US" altLang="zh-TW" sz="2400" dirty="0">
                    <a:ea typeface="新細明體" charset="-120"/>
                  </a:rPr>
                  <a:t>smallest element</a:t>
                </a: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Minimum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=1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 </a:t>
                </a:r>
                <a:r>
                  <a:rPr lang="en-US" altLang="zh-TW" sz="2400" dirty="0">
                    <a:ea typeface="新細明體" charset="-120"/>
                  </a:rPr>
                  <a:t>- 1st order statistic</a:t>
                </a: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Maximum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 </a:t>
                </a:r>
                <a:r>
                  <a:rPr lang="en-US" altLang="zh-TW" sz="2400" dirty="0"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2400" dirty="0" err="1" smtClean="0">
                    <a:ea typeface="新細明體" charset="-120"/>
                  </a:rPr>
                  <a:t>th</a:t>
                </a:r>
                <a:r>
                  <a:rPr lang="en-US" altLang="zh-TW" sz="2400" dirty="0" smtClean="0">
                    <a:ea typeface="新細明體" charset="-120"/>
                  </a:rPr>
                  <a:t> </a:t>
                </a:r>
                <a:r>
                  <a:rPr lang="en-US" altLang="zh-TW" sz="2400" dirty="0">
                    <a:ea typeface="新細明體" charset="-120"/>
                  </a:rPr>
                  <a:t>order </a:t>
                </a:r>
                <a:r>
                  <a:rPr lang="en-US" altLang="zh-TW" sz="2400" dirty="0" smtClean="0">
                    <a:ea typeface="新細明體" charset="-120"/>
                  </a:rPr>
                  <a:t>statistic</a:t>
                </a:r>
                <a:endParaRPr lang="en-US" altLang="zh-TW" sz="2400" dirty="0">
                  <a:ea typeface="新細明體" charset="-120"/>
                </a:endParaRP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Median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400" dirty="0">
                  <a:ea typeface="新細明體" charset="-120"/>
                </a:endParaRPr>
              </a:p>
              <a:p>
                <a:pPr lvl="1"/>
                <a:r>
                  <a:rPr lang="en-US" altLang="zh-TW" sz="2400" dirty="0" err="1">
                    <a:ea typeface="新細明體" charset="-120"/>
                  </a:rPr>
                  <a:t>etc</a:t>
                </a:r>
                <a:endParaRPr lang="en-US" altLang="zh-TW" sz="24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168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15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8826501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Clip" r:id="rId4" imgW="2255760" imgH="2485080" progId="MS_ClipArt_Gallery.5">
                  <p:embed/>
                </p:oleObj>
              </mc:Choice>
              <mc:Fallback>
                <p:oleObj name="Clip" r:id="rId4" imgW="2255760" imgH="2485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1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8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1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dirty="0" smtClean="0">
                    <a:ea typeface="新細明體" charset="-120"/>
                  </a:rPr>
                  <a:t>Naïve solution - SORT!</a:t>
                </a:r>
              </a:p>
              <a:p>
                <a:r>
                  <a:rPr lang="en-US" altLang="zh-TW" sz="2800" dirty="0">
                    <a:ea typeface="新細明體" charset="-120"/>
                  </a:rPr>
                  <a:t>W</a:t>
                </a:r>
                <a:r>
                  <a:rPr lang="en-US" altLang="zh-TW" sz="2800" dirty="0" smtClean="0">
                    <a:ea typeface="新細明體" charset="-120"/>
                  </a:rPr>
                  <a:t>e </a:t>
                </a:r>
                <a:r>
                  <a:rPr lang="en-US" altLang="zh-TW" sz="2800" dirty="0">
                    <a:ea typeface="新細明體" charset="-120"/>
                  </a:rPr>
                  <a:t>can sort the set in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time and then index the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-</a:t>
                </a:r>
                <a:r>
                  <a:rPr lang="en-US" altLang="zh-TW" sz="2800" dirty="0" err="1">
                    <a:ea typeface="新細明體" charset="-120"/>
                  </a:rPr>
                  <a:t>th</a:t>
                </a:r>
                <a:r>
                  <a:rPr lang="en-US" altLang="zh-TW" sz="2800" dirty="0">
                    <a:ea typeface="新細明體" charset="-120"/>
                  </a:rPr>
                  <a:t> element.</a:t>
                </a:r>
              </a:p>
              <a:p>
                <a:pPr marL="0" indent="0">
                  <a:buNone/>
                </a:pPr>
                <a:endParaRPr lang="en-US" altLang="zh-TW" sz="2800" dirty="0">
                  <a:ea typeface="新細明體" charset="-120"/>
                </a:endParaRPr>
              </a:p>
              <a:p>
                <a:r>
                  <a:rPr lang="en-US" altLang="zh-TW" sz="2800" dirty="0">
                    <a:ea typeface="新細明體" charset="-120"/>
                  </a:rPr>
                  <a:t>Can we solve the selection problem faster?</a:t>
                </a:r>
              </a:p>
            </p:txBody>
          </p:sp>
        </mc:Choice>
        <mc:Fallback xmlns="">
          <p:sp>
            <p:nvSpPr>
              <p:cNvPr id="7271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0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11" name="AutoShape 4"/>
          <p:cNvSpPr>
            <a:spLocks noChangeArrowheads="1"/>
          </p:cNvSpPr>
          <p:nvPr/>
        </p:nvSpPr>
        <p:spPr bwMode="auto">
          <a:xfrm>
            <a:off x="3497447" y="3854605"/>
            <a:ext cx="4267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7  4  9  </a:t>
            </a:r>
            <a:r>
              <a:rPr lang="en-US" altLang="zh-TW" u="sng" dirty="0">
                <a:solidFill>
                  <a:schemeClr val="tx1"/>
                </a:solidFill>
                <a:ea typeface="新細明體" charset="-120"/>
              </a:rPr>
              <a:t>6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 2  </a:t>
            </a:r>
            <a:r>
              <a:rPr lang="en-US" altLang="zh-TW" b="1" dirty="0"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 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ea typeface="新細明體" charset="-120"/>
              </a:rPr>
              <a:t>2  4  </a:t>
            </a:r>
            <a:r>
              <a:rPr lang="en-US" altLang="zh-TW" u="sng" dirty="0">
                <a:solidFill>
                  <a:schemeClr val="tx1">
                    <a:lumMod val="75000"/>
                  </a:schemeClr>
                </a:solidFill>
                <a:ea typeface="新細明體" charset="-120"/>
              </a:rPr>
              <a:t>6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ea typeface="新細明體" charset="-120"/>
              </a:rPr>
              <a:t>  7  9</a:t>
            </a:r>
          </a:p>
        </p:txBody>
      </p:sp>
      <p:sp>
        <p:nvSpPr>
          <p:cNvPr id="72712" name="Text Box 5"/>
          <p:cNvSpPr txBox="1">
            <a:spLocks noChangeArrowheads="1"/>
          </p:cNvSpPr>
          <p:nvPr/>
        </p:nvSpPr>
        <p:spPr bwMode="auto">
          <a:xfrm>
            <a:off x="8221848" y="3884738"/>
            <a:ext cx="604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k=3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8826501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Clip" r:id="rId4" imgW="2255760" imgH="2485080" progId="MS_ClipArt_Gallery.5">
                  <p:embed/>
                </p:oleObj>
              </mc:Choice>
              <mc:Fallback>
                <p:oleObj name="Clip" r:id="rId4" imgW="2255760" imgH="2485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1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2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Minimum (or Maximum)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zh-TW" sz="1800" b="1" u="sng" dirty="0" smtClean="0">
                    <a:ea typeface="新細明體" charset="-120"/>
                  </a:rPr>
                  <a:t>Algorithm</a:t>
                </a:r>
                <a:r>
                  <a:rPr lang="en-US" altLang="zh-TW" sz="1800" u="sng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u="sng" smtClean="0">
                        <a:latin typeface="Cambria Math" panose="02040503050406030204" pitchFamily="18" charset="0"/>
                        <a:ea typeface="新細明體" charset="-120"/>
                      </a:rPr>
                      <m:t>minimum</m:t>
                    </m:r>
                    <m:r>
                      <a:rPr lang="en-US" altLang="zh-TW" sz="18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  <m:r>
                      <a:rPr lang="en-US" altLang="zh-TW" sz="18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u="sng" dirty="0" smtClean="0">
                  <a:ea typeface="新細明體" charset="-120"/>
                </a:endParaRP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zh-TW" sz="1800" b="1" dirty="0" smtClean="0">
                    <a:ea typeface="新細明體" charset="-120"/>
                  </a:rPr>
                  <a:t>Input</a:t>
                </a:r>
                <a:r>
                  <a:rPr lang="en-US" altLang="zh-TW" sz="1800" dirty="0" smtClean="0">
                    <a:ea typeface="新細明體" charset="-12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endParaRPr lang="en-US" altLang="zh-TW" sz="1800" dirty="0" smtClean="0">
                  <a:ea typeface="新細明體" charset="-120"/>
                </a:endParaRP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zh-TW" sz="1800" b="1" dirty="0" smtClean="0">
                    <a:ea typeface="新細明體" charset="-120"/>
                  </a:rPr>
                  <a:t>Output</a:t>
                </a:r>
                <a:r>
                  <a:rPr lang="en-US" altLang="zh-TW" sz="1800" dirty="0" smtClean="0">
                    <a:ea typeface="新細明體" charset="-120"/>
                  </a:rPr>
                  <a:t>: minimum element in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endParaRPr lang="en-US" altLang="zh-TW" sz="18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←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1</m:t>
                        </m:r>
                      </m:e>
                    </m:d>
                  </m:oMath>
                </a14:m>
                <a:endParaRPr lang="en-US" altLang="zh-TW" sz="18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800" b="1" dirty="0" smtClean="0">
                    <a:ea typeface="新細明體" charset="-120"/>
                  </a:rPr>
                  <a:t>for</a:t>
                </a:r>
                <a:r>
                  <a:rPr lang="en-US" altLang="zh-TW" sz="1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←2…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1800" dirty="0" smtClean="0">
                    <a:ea typeface="新細明體" charset="-120"/>
                  </a:rPr>
                  <a:t> </a:t>
                </a:r>
                <a:r>
                  <a:rPr lang="en-US" altLang="zh-TW" sz="1800" b="1" dirty="0" smtClean="0">
                    <a:ea typeface="新細明體" charset="-12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800" dirty="0">
                    <a:ea typeface="新細明體" charset="-120"/>
                  </a:rPr>
                  <a:t> </a:t>
                </a:r>
                <a:r>
                  <a:rPr lang="en-US" altLang="zh-TW" sz="1800" dirty="0" smtClean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←</m:t>
                    </m:r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sz="18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800" dirty="0" smtClean="0">
                    <a:ea typeface="新細明體" charset="-12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</m:oMath>
                </a14:m>
                <a:endParaRPr lang="en-US" altLang="zh-TW" sz="1800" dirty="0" smtClean="0">
                  <a:ea typeface="新細明體" charset="-120"/>
                </a:endParaRPr>
              </a:p>
              <a:p>
                <a:pPr>
                  <a:buFontTx/>
                  <a:buNone/>
                </a:pPr>
                <a:endParaRPr lang="en-US" altLang="zh-TW" dirty="0" smtClean="0"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Running Time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dirty="0" smtClean="0"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Is this the best possible?</a:t>
                </a:r>
              </a:p>
              <a:p>
                <a:pPr>
                  <a:buFontTx/>
                  <a:buNone/>
                </a:pPr>
                <a:endParaRPr lang="en-US" altLang="zh-TW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373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62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8826501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Clip" r:id="rId4" imgW="2255760" imgH="2485080" progId="MS_ClipArt_Gallery.5">
                  <p:embed/>
                </p:oleObj>
              </mc:Choice>
              <mc:Fallback>
                <p:oleObj name="Clip" r:id="rId4" imgW="2255760" imgH="2485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1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1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Recurrence Equation Setup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Algorithm – transform multiplication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 into multiplication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-bit integers and some additions/shifts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altLang="zh-TW" dirty="0" smtClean="0"/>
                  <a:t>Assuming </a:t>
                </a:r>
                <a:r>
                  <a:rPr lang="en-US" altLang="zh-TW" dirty="0"/>
                  <a:t>that additions and shifts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</a:t>
                </a:r>
                <a:r>
                  <a:rPr lang="en-US" altLang="zh-TW" dirty="0"/>
                  <a:t>numbers can be done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time, describe a recurrence equation showing the running time of this multiplication </a:t>
                </a:r>
                <a:r>
                  <a:rPr lang="en-US" altLang="zh-TW" dirty="0" smtClean="0"/>
                  <a:t>algorithm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35417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/>
                  <a:t> into high and low order halves: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</a:t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3541714"/>
              </a:xfrm>
              <a:blipFill rotWithShape="0">
                <a:blip r:embed="rId3"/>
                <a:stretch>
                  <a:fillRect l="-1057" t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0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Quick-Select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>
                    <a:solidFill>
                      <a:schemeClr val="tx2"/>
                    </a:solidFill>
                    <a:ea typeface="新細明體" charset="-120"/>
                  </a:rPr>
                  <a:t>Quick-select</a:t>
                </a:r>
                <a:r>
                  <a:rPr lang="en-US" altLang="zh-TW" dirty="0">
                    <a:ea typeface="新細明體" charset="-120"/>
                  </a:rPr>
                  <a:t> is a randomized selection algorithm based on the </a:t>
                </a:r>
                <a:r>
                  <a:rPr lang="en-US" altLang="zh-TW" dirty="0">
                    <a:solidFill>
                      <a:schemeClr val="accent1"/>
                    </a:solidFill>
                    <a:ea typeface="新細明體" charset="-120"/>
                  </a:rPr>
                  <a:t>prune-and-search</a:t>
                </a:r>
                <a:r>
                  <a:rPr lang="en-US" altLang="zh-TW" dirty="0">
                    <a:ea typeface="新細明體" charset="-120"/>
                  </a:rPr>
                  <a:t> paradigm:</a:t>
                </a:r>
              </a:p>
              <a:p>
                <a:pPr lvl="1"/>
                <a:r>
                  <a:rPr lang="en-US" altLang="zh-TW" dirty="0">
                    <a:solidFill>
                      <a:schemeClr val="accent1"/>
                    </a:solidFill>
                    <a:ea typeface="新細明體" charset="-120"/>
                  </a:rPr>
                  <a:t>Prune</a:t>
                </a:r>
                <a:r>
                  <a:rPr lang="en-US" altLang="zh-TW" dirty="0">
                    <a:ea typeface="新細明體" charset="-120"/>
                  </a:rPr>
                  <a:t>: pick a random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(called </a:t>
                </a:r>
                <a:r>
                  <a:rPr lang="en-US" altLang="zh-TW" dirty="0">
                    <a:solidFill>
                      <a:schemeClr val="tx2"/>
                    </a:solidFill>
                    <a:ea typeface="新細明體" charset="-120"/>
                  </a:rPr>
                  <a:t>pivot</a:t>
                </a:r>
                <a:r>
                  <a:rPr lang="en-US" altLang="zh-TW" dirty="0">
                    <a:ea typeface="新細明體" charset="-120"/>
                  </a:rPr>
                  <a:t>) and partition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into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TW" i="1" dirty="0">
                  <a:ea typeface="新細明體" charset="-12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&gt;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1"/>
                <a:r>
                  <a:rPr lang="en-US" altLang="zh-TW" dirty="0">
                    <a:solidFill>
                      <a:schemeClr val="accent1"/>
                    </a:solidFill>
                    <a:ea typeface="新細明體" charset="-120"/>
                  </a:rPr>
                  <a:t>Search</a:t>
                </a:r>
                <a:r>
                  <a:rPr lang="en-US" altLang="zh-TW" dirty="0">
                    <a:ea typeface="新細明體" charset="-120"/>
                  </a:rPr>
                  <a:t>: depending 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, either answer is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, or we need to </a:t>
                </a:r>
                <a:r>
                  <a:rPr lang="en-US" altLang="zh-TW" dirty="0" smtClean="0">
                    <a:ea typeface="新細明體" charset="-120"/>
                  </a:rPr>
                  <a:t>recur </a:t>
                </a:r>
                <a:r>
                  <a:rPr lang="en-US" altLang="zh-TW" dirty="0">
                    <a:ea typeface="新細明體" charset="-120"/>
                  </a:rPr>
                  <a:t>on either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i="1" dirty="0">
                  <a:ea typeface="新細明體" charset="-120"/>
                </a:endParaRPr>
              </a:p>
              <a:p>
                <a:r>
                  <a:rPr lang="en-US" altLang="zh-TW" dirty="0" smtClean="0">
                    <a:ea typeface="新細明體" charset="-120"/>
                  </a:rPr>
                  <a:t>Note</a:t>
                </a:r>
                <a:r>
                  <a:rPr lang="en-US" altLang="zh-TW" dirty="0">
                    <a:ea typeface="新細明體" charset="-120"/>
                  </a:rPr>
                  <a:t>: Partition same as Quicksort</a:t>
                </a:r>
              </a:p>
            </p:txBody>
          </p:sp>
        </mc:Choice>
        <mc:Fallback xmlns="">
          <p:sp>
            <p:nvSpPr>
              <p:cNvPr id="7475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582" r="-1625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6934200" y="16351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59" name="Rectangle 5"/>
          <p:cNvSpPr>
            <a:spLocks noChangeArrowheads="1"/>
          </p:cNvSpPr>
          <p:nvPr/>
        </p:nvSpPr>
        <p:spPr bwMode="auto">
          <a:xfrm>
            <a:off x="7340600" y="2238375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0" name="Rectangle 6"/>
          <p:cNvSpPr>
            <a:spLocks noChangeArrowheads="1"/>
          </p:cNvSpPr>
          <p:nvPr/>
        </p:nvSpPr>
        <p:spPr bwMode="auto">
          <a:xfrm>
            <a:off x="8153400" y="2409825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1" name="Rectangle 7"/>
          <p:cNvSpPr>
            <a:spLocks noChangeArrowheads="1"/>
          </p:cNvSpPr>
          <p:nvPr/>
        </p:nvSpPr>
        <p:spPr bwMode="auto">
          <a:xfrm>
            <a:off x="8559800" y="206692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74762" name="Rectangle 8"/>
          <p:cNvSpPr>
            <a:spLocks noChangeArrowheads="1"/>
          </p:cNvSpPr>
          <p:nvPr/>
        </p:nvSpPr>
        <p:spPr bwMode="auto">
          <a:xfrm>
            <a:off x="8966200" y="17240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3" name="Rectangle 9"/>
          <p:cNvSpPr>
            <a:spLocks noChangeArrowheads="1"/>
          </p:cNvSpPr>
          <p:nvPr/>
        </p:nvSpPr>
        <p:spPr bwMode="auto">
          <a:xfrm>
            <a:off x="9372600" y="2352675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4" name="Rectangle 10"/>
          <p:cNvSpPr>
            <a:spLocks noChangeArrowheads="1"/>
          </p:cNvSpPr>
          <p:nvPr/>
        </p:nvSpPr>
        <p:spPr bwMode="auto">
          <a:xfrm>
            <a:off x="7747000" y="18954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5" name="Rectangle 11"/>
          <p:cNvSpPr>
            <a:spLocks noChangeArrowheads="1"/>
          </p:cNvSpPr>
          <p:nvPr/>
        </p:nvSpPr>
        <p:spPr bwMode="auto">
          <a:xfrm>
            <a:off x="9067800" y="30956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6" name="Rectangle 12"/>
          <p:cNvSpPr>
            <a:spLocks noChangeArrowheads="1"/>
          </p:cNvSpPr>
          <p:nvPr/>
        </p:nvSpPr>
        <p:spPr bwMode="auto">
          <a:xfrm>
            <a:off x="9906000" y="31845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7" name="Rectangle 13"/>
          <p:cNvSpPr>
            <a:spLocks noChangeArrowheads="1"/>
          </p:cNvSpPr>
          <p:nvPr/>
        </p:nvSpPr>
        <p:spPr bwMode="auto">
          <a:xfrm>
            <a:off x="9486900" y="33559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74768" name="Group 14"/>
          <p:cNvGrpSpPr>
            <a:grpSpLocks/>
          </p:cNvGrpSpPr>
          <p:nvPr/>
        </p:nvGrpSpPr>
        <p:grpSpPr bwMode="auto">
          <a:xfrm>
            <a:off x="6635750" y="3705225"/>
            <a:ext cx="1054100" cy="457200"/>
            <a:chOff x="3320" y="2304"/>
            <a:chExt cx="664" cy="384"/>
          </a:xfrm>
        </p:grpSpPr>
        <p:sp>
          <p:nvSpPr>
            <p:cNvPr id="74777" name="Rectangle 15"/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4778" name="Rectangle 16"/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4779" name="Rectangle 17"/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769" name="Rectangle 18"/>
          <p:cNvSpPr>
            <a:spLocks noChangeArrowheads="1"/>
          </p:cNvSpPr>
          <p:nvPr/>
        </p:nvSpPr>
        <p:spPr bwMode="auto">
          <a:xfrm>
            <a:off x="8267700" y="353377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74770" name="AutoShape 19"/>
          <p:cNvSpPr>
            <a:spLocks/>
          </p:cNvSpPr>
          <p:nvPr/>
        </p:nvSpPr>
        <p:spPr bwMode="auto">
          <a:xfrm rot="-5400000">
            <a:off x="7010400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</a:p>
        </p:txBody>
      </p:sp>
      <p:sp>
        <p:nvSpPr>
          <p:cNvPr id="74771" name="AutoShape 20"/>
          <p:cNvSpPr>
            <a:spLocks/>
          </p:cNvSpPr>
          <p:nvPr/>
        </p:nvSpPr>
        <p:spPr bwMode="auto">
          <a:xfrm rot="-5400000">
            <a:off x="9448800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G</a:t>
            </a:r>
          </a:p>
        </p:txBody>
      </p:sp>
      <p:sp>
        <p:nvSpPr>
          <p:cNvPr id="74772" name="AutoShape 21"/>
          <p:cNvSpPr>
            <a:spLocks/>
          </p:cNvSpPr>
          <p:nvPr/>
        </p:nvSpPr>
        <p:spPr bwMode="auto">
          <a:xfrm rot="-5400000">
            <a:off x="8229600" y="3990975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73" name="Text Box 22"/>
              <p:cNvSpPr txBox="1">
                <a:spLocks noChangeArrowheads="1"/>
              </p:cNvSpPr>
              <p:nvPr/>
            </p:nvSpPr>
            <p:spPr bwMode="auto">
              <a:xfrm>
                <a:off x="6599900" y="4829145"/>
                <a:ext cx="10565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≤|</m:t>
                      </m:r>
                      <m:r>
                        <a:rPr lang="en-US" altLang="zh-TW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𝐿</m:t>
                      </m:r>
                      <m:r>
                        <a:rPr lang="en-US" altLang="zh-TW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|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477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900" y="4829145"/>
                <a:ext cx="105650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74" name="Text Box 23"/>
              <p:cNvSpPr txBox="1">
                <a:spLocks noChangeArrowheads="1"/>
              </p:cNvSpPr>
              <p:nvPr/>
            </p:nvSpPr>
            <p:spPr bwMode="auto">
              <a:xfrm>
                <a:off x="7195906" y="5791200"/>
                <a:ext cx="237218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&lt;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𝑑𝑜𝑛𝑒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477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906" y="5791200"/>
                <a:ext cx="2372188" cy="707886"/>
              </a:xfrm>
              <a:prstGeom prst="rect">
                <a:avLst/>
              </a:prstGeom>
              <a:blipFill rotWithShape="0">
                <a:blip r:embed="rId4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75" name="Text Box 24"/>
              <p:cNvSpPr txBox="1">
                <a:spLocks noChangeArrowheads="1"/>
              </p:cNvSpPr>
              <p:nvPr/>
            </p:nvSpPr>
            <p:spPr bwMode="auto">
              <a:xfrm>
                <a:off x="8622412" y="4895989"/>
                <a:ext cx="21861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’=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4775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2412" y="4895989"/>
                <a:ext cx="2186175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76" name="Line 25"/>
          <p:cNvSpPr>
            <a:spLocks noChangeShapeType="1"/>
          </p:cNvSpPr>
          <p:nvPr/>
        </p:nvSpPr>
        <p:spPr bwMode="auto">
          <a:xfrm flipV="1">
            <a:off x="8382000" y="487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Quick-Select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8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ea typeface="新細明體" charset="-120"/>
                  </a:rPr>
                  <a:t>An execution of quick-select can be visualized by a recursion path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Each node represents a recursive call of quick-select, and stores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and the remaining sequence</a:t>
                </a:r>
              </a:p>
            </p:txBody>
          </p:sp>
        </mc:Choice>
        <mc:Fallback xmlns="">
          <p:sp>
            <p:nvSpPr>
              <p:cNvPr id="7578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2" name="AutoShape 4"/>
              <p:cNvSpPr>
                <a:spLocks noChangeArrowheads="1"/>
              </p:cNvSpPr>
              <p:nvPr/>
            </p:nvSpPr>
            <p:spPr bwMode="auto">
              <a:xfrm>
                <a:off x="3518520" y="3402980"/>
                <a:ext cx="45085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=5,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 4,9, 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3</m:t>
                          </m:r>
                        </m:e>
                      </m:ba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2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6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5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1,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8)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2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8520" y="3402980"/>
                <a:ext cx="45085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3"/>
                <a:stretch>
                  <a:fillRect b="-13636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3" name="AutoShape 5"/>
              <p:cNvSpPr>
                <a:spLocks noChangeArrowheads="1"/>
              </p:cNvSpPr>
              <p:nvPr/>
            </p:nvSpPr>
            <p:spPr bwMode="auto">
              <a:xfrm>
                <a:off x="6579220" y="6222380"/>
                <a:ext cx="10287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5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3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9220" y="6222380"/>
                <a:ext cx="10287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784" name="AutoShape 6"/>
          <p:cNvCxnSpPr>
            <a:cxnSpLocks noChangeShapeType="1"/>
            <a:stCxn id="75788" idx="0"/>
            <a:endCxn id="75782" idx="2"/>
          </p:cNvCxnSpPr>
          <p:nvPr/>
        </p:nvCxnSpPr>
        <p:spPr bwMode="auto">
          <a:xfrm rot="16200000" flipV="1">
            <a:off x="6537945" y="3018805"/>
            <a:ext cx="304800" cy="1835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5" name="AutoShape 7"/>
          <p:cNvCxnSpPr>
            <a:cxnSpLocks noChangeShapeType="1"/>
          </p:cNvCxnSpPr>
          <p:nvPr/>
        </p:nvCxnSpPr>
        <p:spPr bwMode="auto">
          <a:xfrm rot="5400000" flipH="1" flipV="1">
            <a:off x="6883227" y="6069187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6" name="AutoShape 8"/>
          <p:cNvCxnSpPr>
            <a:cxnSpLocks noChangeShapeType="1"/>
            <a:stCxn id="75788" idx="2"/>
            <a:endCxn id="75789" idx="0"/>
          </p:cNvCxnSpPr>
          <p:nvPr/>
        </p:nvCxnSpPr>
        <p:spPr bwMode="auto">
          <a:xfrm rot="5400000">
            <a:off x="6541120" y="3707780"/>
            <a:ext cx="304800" cy="1828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7" name="AutoShape 9"/>
          <p:cNvCxnSpPr>
            <a:cxnSpLocks noChangeShapeType="1"/>
            <a:stCxn id="75789" idx="2"/>
            <a:endCxn id="75790" idx="0"/>
          </p:cNvCxnSpPr>
          <p:nvPr/>
        </p:nvCxnSpPr>
        <p:spPr bwMode="auto">
          <a:xfrm rot="16200000" flipH="1">
            <a:off x="6198220" y="4736480"/>
            <a:ext cx="3810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788" name="AutoShape 10"/>
              <p:cNvSpPr>
                <a:spLocks noChangeArrowheads="1"/>
              </p:cNvSpPr>
              <p:nvPr/>
            </p:nvSpPr>
            <p:spPr bwMode="auto">
              <a:xfrm>
                <a:off x="5741020" y="4088780"/>
                <a:ext cx="37338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=2,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 4, 9, 6, 5, 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8</m:t>
                          </m:r>
                        </m:e>
                      </m:ba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8" name="Auto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1020" y="4088780"/>
                <a:ext cx="37338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5"/>
                <a:stretch>
                  <a:fillRect b="-15385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9" name="AutoShape 11"/>
              <p:cNvSpPr>
                <a:spLocks noChangeArrowheads="1"/>
              </p:cNvSpPr>
              <p:nvPr/>
            </p:nvSpPr>
            <p:spPr bwMode="auto">
              <a:xfrm>
                <a:off x="4293220" y="4774580"/>
                <a:ext cx="29718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=2,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4</m:t>
                          </m:r>
                        </m:e>
                      </m:ba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6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 5)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9" name="Auto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3220" y="4774580"/>
                <a:ext cx="29718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6"/>
                <a:stretch>
                  <a:fillRect b="-13636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90" name="AutoShape 12"/>
              <p:cNvSpPr>
                <a:spLocks noChangeArrowheads="1"/>
              </p:cNvSpPr>
              <p:nvPr/>
            </p:nvSpPr>
            <p:spPr bwMode="auto">
              <a:xfrm>
                <a:off x="5817220" y="5536580"/>
                <a:ext cx="23622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1,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 6, 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5</m:t>
                          </m:r>
                        </m:e>
                      </m:ba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90" name="AutoShap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220" y="5536580"/>
                <a:ext cx="23622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7"/>
                <a:stretch>
                  <a:fillRect b="-13636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4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 Exercise</a:t>
            </a:r>
          </a:p>
        </p:txBody>
      </p:sp>
      <p:sp>
        <p:nvSpPr>
          <p:cNvPr id="768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Best Case - even splits (n/2 and n/2)</a:t>
            </a:r>
          </a:p>
          <a:p>
            <a:r>
              <a:rPr lang="en-US" altLang="zh-TW" dirty="0" smtClean="0"/>
              <a:t>Worst Case - bad splits (1 and n-1)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Derive and solve the recurrence relation corresponding to the best case performance of randomized quick-select.</a:t>
            </a:r>
          </a:p>
          <a:p>
            <a:r>
              <a:rPr lang="en-US" altLang="zh-TW" dirty="0" smtClean="0"/>
              <a:t>Derive and solve the recurrence relation corresponding to the worst case performance of randomized quick-select.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76807" name="AutoShape 5"/>
          <p:cNvSpPr>
            <a:spLocks noChangeArrowheads="1"/>
          </p:cNvSpPr>
          <p:nvPr/>
        </p:nvSpPr>
        <p:spPr bwMode="auto">
          <a:xfrm>
            <a:off x="2814705" y="3356518"/>
            <a:ext cx="2392362" cy="227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7  2  9  4 3  7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6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 1 9</a:t>
            </a:r>
          </a:p>
        </p:txBody>
      </p:sp>
      <p:cxnSp>
        <p:nvCxnSpPr>
          <p:cNvPr id="76808" name="AutoShape 6"/>
          <p:cNvCxnSpPr>
            <a:cxnSpLocks noChangeShapeType="1"/>
            <a:stCxn id="76810" idx="0"/>
            <a:endCxn id="76807" idx="2"/>
          </p:cNvCxnSpPr>
          <p:nvPr/>
        </p:nvCxnSpPr>
        <p:spPr bwMode="auto">
          <a:xfrm flipV="1">
            <a:off x="2922656" y="3588292"/>
            <a:ext cx="1087437" cy="306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0" name="AutoShape 8"/>
          <p:cNvSpPr>
            <a:spLocks noChangeArrowheads="1"/>
          </p:cNvSpPr>
          <p:nvPr/>
        </p:nvSpPr>
        <p:spPr bwMode="auto">
          <a:xfrm>
            <a:off x="2294005" y="3899443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2  4  3  1 </a:t>
            </a:r>
          </a:p>
        </p:txBody>
      </p:sp>
      <p:sp>
        <p:nvSpPr>
          <p:cNvPr id="76812" name="Line 10"/>
          <p:cNvSpPr>
            <a:spLocks noChangeShapeType="1"/>
          </p:cNvSpPr>
          <p:nvPr/>
        </p:nvSpPr>
        <p:spPr bwMode="auto">
          <a:xfrm flipH="1">
            <a:off x="3076642" y="3639092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13" name="AutoShape 11"/>
          <p:cNvSpPr>
            <a:spLocks noChangeArrowheads="1"/>
          </p:cNvSpPr>
          <p:nvPr/>
        </p:nvSpPr>
        <p:spPr bwMode="auto">
          <a:xfrm>
            <a:off x="8223318" y="3880392"/>
            <a:ext cx="1304925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7 2 9 4 3 7 6</a:t>
            </a:r>
          </a:p>
        </p:txBody>
      </p:sp>
      <p:sp>
        <p:nvSpPr>
          <p:cNvPr id="76815" name="AutoShape 13"/>
          <p:cNvSpPr>
            <a:spLocks noChangeArrowheads="1"/>
          </p:cNvSpPr>
          <p:nvPr/>
        </p:nvSpPr>
        <p:spPr bwMode="auto">
          <a:xfrm>
            <a:off x="6513580" y="3356518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2 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9  4 3  7  6  1</a:t>
            </a:r>
            <a:endParaRPr lang="en-US" altLang="zh-TW" sz="1200" b="1">
              <a:solidFill>
                <a:schemeClr val="tx1"/>
              </a:solidFill>
              <a:ea typeface="新細明體" charset="-120"/>
              <a:sym typeface="Symbol" panose="05050102010706020507" pitchFamily="18" charset="2"/>
            </a:endParaRPr>
          </a:p>
        </p:txBody>
      </p:sp>
      <p:cxnSp>
        <p:nvCxnSpPr>
          <p:cNvPr id="76817" name="AutoShape 15"/>
          <p:cNvCxnSpPr>
            <a:cxnSpLocks noChangeShapeType="1"/>
            <a:stCxn id="76813" idx="0"/>
            <a:endCxn id="76815" idx="2"/>
          </p:cNvCxnSpPr>
          <p:nvPr/>
        </p:nvCxnSpPr>
        <p:spPr bwMode="auto">
          <a:xfrm flipH="1" flipV="1">
            <a:off x="7755006" y="3575592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8" name="Line 16"/>
          <p:cNvSpPr>
            <a:spLocks noChangeShapeType="1"/>
          </p:cNvSpPr>
          <p:nvPr/>
        </p:nvSpPr>
        <p:spPr bwMode="auto">
          <a:xfrm>
            <a:off x="8505892" y="3661317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20" name="Text Box 18"/>
          <p:cNvSpPr txBox="1">
            <a:spLocks noChangeArrowheads="1"/>
          </p:cNvSpPr>
          <p:nvPr/>
        </p:nvSpPr>
        <p:spPr bwMode="auto">
          <a:xfrm>
            <a:off x="3320909" y="4270401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Good call</a:t>
            </a:r>
          </a:p>
        </p:txBody>
      </p:sp>
      <p:sp>
        <p:nvSpPr>
          <p:cNvPr id="76821" name="Text Box 19"/>
          <p:cNvSpPr txBox="1">
            <a:spLocks noChangeArrowheads="1"/>
          </p:cNvSpPr>
          <p:nvPr/>
        </p:nvSpPr>
        <p:spPr bwMode="auto">
          <a:xfrm>
            <a:off x="7204679" y="4270401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dirty="0">
                <a:solidFill>
                  <a:schemeClr val="tx1"/>
                </a:solidFill>
                <a:ea typeface="新細明體" charset="-120"/>
              </a:rPr>
              <a:t>Bad call</a:t>
            </a:r>
          </a:p>
        </p:txBody>
      </p:sp>
      <p:grpSp>
        <p:nvGrpSpPr>
          <p:cNvPr id="76822" name="Group 20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6823" name="Freeform 21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4" name="Freeform 22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5" name="Freeform 23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6" name="Freeform 24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7" name="Freeform 25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8" name="Freeform 26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9" name="Freeform 27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0" name="Freeform 28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1" name="Freeform 29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2" name="Freeform 30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3" name="Freeform 31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4" name="Freeform 32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5" name="Freeform 33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6" name="Freeform 34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7" name="Freeform 35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8" name="Freeform 36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9" name="Freeform 37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0" name="Freeform 38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1" name="Freeform 39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2" name="Freeform 40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3" name="Freeform 41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4" name="Freeform 42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5" name="Freeform 43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6" name="Freeform 44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7" name="Freeform 45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8" name="Freeform 46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9" name="Freeform 47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0" name="Freeform 48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1" name="Freeform 49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2" name="Freeform 50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3" name="Freeform 51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4" name="Freeform 52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5" name="Freeform 53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6" name="Freeform 54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7" name="Freeform 55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8" name="Freeform 56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9" name="Freeform 57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0" name="Freeform 58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1" name="Freeform 59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2" name="Freeform 60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3" name="Freeform 61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4" name="Freeform 62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5" name="Freeform 63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6" name="Freeform 64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7" name="Freeform 65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8" name="Freeform 66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9" name="Freeform 67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0" name="Freeform 68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1" name="Freeform 69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2" name="Freeform 70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3" name="Freeform 71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4" name="Freeform 72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5" name="Freeform 73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6" name="Freeform 74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7" name="Freeform 75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8" name="Freeform 76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9" name="Freeform 77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0" name="Freeform 78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1" name="Freeform 79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2" name="Freeform 80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3" name="Freeform 81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4" name="Freeform 82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5" name="Freeform 83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6" name="Freeform 84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7" name="Freeform 85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8" name="Freeform 86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34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Expected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Consider a recursive call of quick-select on a sequence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Good call: the size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Bad call: the size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A call is good with probability 1/2</a:t>
                </a:r>
              </a:p>
              <a:p>
                <a:pPr lvl="1"/>
                <a:r>
                  <a:rPr lang="en-US" altLang="zh-TW" dirty="0" smtClean="0"/>
                  <a:t>1/2 of the possible pivots cause good calls: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782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30" name="AutoShape 4"/>
          <p:cNvSpPr>
            <a:spLocks noChangeArrowheads="1"/>
          </p:cNvSpPr>
          <p:nvPr/>
        </p:nvSpPr>
        <p:spPr bwMode="auto">
          <a:xfrm>
            <a:off x="4884993" y="4033254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7  9  7  1  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 1</a:t>
            </a:r>
          </a:p>
        </p:txBody>
      </p:sp>
      <p:sp>
        <p:nvSpPr>
          <p:cNvPr id="77831" name="AutoShape 5"/>
          <p:cNvSpPr>
            <a:spLocks noChangeArrowheads="1"/>
          </p:cNvSpPr>
          <p:nvPr/>
        </p:nvSpPr>
        <p:spPr bwMode="auto">
          <a:xfrm>
            <a:off x="3238756" y="3490329"/>
            <a:ext cx="2392362" cy="227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7  2  9  4 3  7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6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 1 9</a:t>
            </a:r>
          </a:p>
        </p:txBody>
      </p:sp>
      <p:cxnSp>
        <p:nvCxnSpPr>
          <p:cNvPr id="77832" name="AutoShape 6"/>
          <p:cNvCxnSpPr>
            <a:cxnSpLocks noChangeShapeType="1"/>
            <a:stCxn id="77834" idx="0"/>
            <a:endCxn id="77831" idx="2"/>
          </p:cNvCxnSpPr>
          <p:nvPr/>
        </p:nvCxnSpPr>
        <p:spPr bwMode="auto">
          <a:xfrm flipV="1">
            <a:off x="3346707" y="3722103"/>
            <a:ext cx="1087437" cy="306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3" name="AutoShape 7"/>
          <p:cNvCxnSpPr>
            <a:cxnSpLocks noChangeShapeType="1"/>
            <a:stCxn id="77830" idx="0"/>
            <a:endCxn id="77831" idx="2"/>
          </p:cNvCxnSpPr>
          <p:nvPr/>
        </p:nvCxnSpPr>
        <p:spPr bwMode="auto">
          <a:xfrm flipH="1" flipV="1">
            <a:off x="4435731" y="3726866"/>
            <a:ext cx="1077912" cy="2968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4" name="AutoShape 8"/>
          <p:cNvSpPr>
            <a:spLocks noChangeArrowheads="1"/>
          </p:cNvSpPr>
          <p:nvPr/>
        </p:nvSpPr>
        <p:spPr bwMode="auto">
          <a:xfrm>
            <a:off x="2718056" y="4033254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2  4  3  1 </a:t>
            </a:r>
          </a:p>
        </p:txBody>
      </p:sp>
      <p:sp>
        <p:nvSpPr>
          <p:cNvPr id="77835" name="Line 9"/>
          <p:cNvSpPr>
            <a:spLocks noChangeShapeType="1"/>
          </p:cNvSpPr>
          <p:nvPr/>
        </p:nvSpPr>
        <p:spPr bwMode="auto">
          <a:xfrm>
            <a:off x="5070731" y="3772903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36" name="Line 10"/>
          <p:cNvSpPr>
            <a:spLocks noChangeShapeType="1"/>
          </p:cNvSpPr>
          <p:nvPr/>
        </p:nvSpPr>
        <p:spPr bwMode="auto">
          <a:xfrm flipH="1">
            <a:off x="3500693" y="3772903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37" name="AutoShape 11"/>
          <p:cNvSpPr>
            <a:spLocks noChangeArrowheads="1"/>
          </p:cNvSpPr>
          <p:nvPr/>
        </p:nvSpPr>
        <p:spPr bwMode="auto">
          <a:xfrm>
            <a:off x="8647369" y="4014203"/>
            <a:ext cx="1304925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7 2 9 4 3 7 6</a:t>
            </a:r>
          </a:p>
        </p:txBody>
      </p:sp>
      <p:sp>
        <p:nvSpPr>
          <p:cNvPr id="77838" name="AutoShape 12"/>
          <p:cNvSpPr>
            <a:spLocks noChangeArrowheads="1"/>
          </p:cNvSpPr>
          <p:nvPr/>
        </p:nvSpPr>
        <p:spPr bwMode="auto">
          <a:xfrm>
            <a:off x="6845556" y="4014203"/>
            <a:ext cx="360362" cy="2174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77839" name="AutoShape 13"/>
          <p:cNvSpPr>
            <a:spLocks noChangeArrowheads="1"/>
          </p:cNvSpPr>
          <p:nvPr/>
        </p:nvSpPr>
        <p:spPr bwMode="auto">
          <a:xfrm>
            <a:off x="6937631" y="3490329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2 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9  4 3  7  6  1</a:t>
            </a:r>
            <a:endParaRPr lang="en-US" altLang="zh-TW" sz="1200">
              <a:solidFill>
                <a:schemeClr val="tx1"/>
              </a:solidFill>
              <a:ea typeface="新細明體" charset="-120"/>
              <a:sym typeface="Symbol" panose="05050102010706020507" pitchFamily="18" charset="2"/>
            </a:endParaRPr>
          </a:p>
        </p:txBody>
      </p:sp>
      <p:cxnSp>
        <p:nvCxnSpPr>
          <p:cNvPr id="77840" name="AutoShape 14"/>
          <p:cNvCxnSpPr>
            <a:cxnSpLocks noChangeShapeType="1"/>
            <a:stCxn id="77838" idx="0"/>
            <a:endCxn id="77839" idx="2"/>
          </p:cNvCxnSpPr>
          <p:nvPr/>
        </p:nvCxnSpPr>
        <p:spPr bwMode="auto">
          <a:xfrm flipV="1">
            <a:off x="7026532" y="3709403"/>
            <a:ext cx="115252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1" name="AutoShape 15"/>
          <p:cNvCxnSpPr>
            <a:cxnSpLocks noChangeShapeType="1"/>
            <a:stCxn id="77837" idx="0"/>
            <a:endCxn id="77839" idx="2"/>
          </p:cNvCxnSpPr>
          <p:nvPr/>
        </p:nvCxnSpPr>
        <p:spPr bwMode="auto">
          <a:xfrm flipH="1" flipV="1">
            <a:off x="8179057" y="3709403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2" name="Line 16"/>
          <p:cNvSpPr>
            <a:spLocks noChangeShapeType="1"/>
          </p:cNvSpPr>
          <p:nvPr/>
        </p:nvSpPr>
        <p:spPr bwMode="auto">
          <a:xfrm>
            <a:off x="8929943" y="3795128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43" name="Line 17"/>
          <p:cNvSpPr>
            <a:spLocks noChangeShapeType="1"/>
          </p:cNvSpPr>
          <p:nvPr/>
        </p:nvSpPr>
        <p:spPr bwMode="auto">
          <a:xfrm flipH="1">
            <a:off x="7253543" y="3750678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44" name="Text Box 18"/>
          <p:cNvSpPr txBox="1">
            <a:spLocks noChangeArrowheads="1"/>
          </p:cNvSpPr>
          <p:nvPr/>
        </p:nvSpPr>
        <p:spPr bwMode="auto">
          <a:xfrm>
            <a:off x="3744960" y="4404212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Good call</a:t>
            </a:r>
          </a:p>
        </p:txBody>
      </p:sp>
      <p:sp>
        <p:nvSpPr>
          <p:cNvPr id="77845" name="Text Box 19"/>
          <p:cNvSpPr txBox="1">
            <a:spLocks noChangeArrowheads="1"/>
          </p:cNvSpPr>
          <p:nvPr/>
        </p:nvSpPr>
        <p:spPr bwMode="auto">
          <a:xfrm>
            <a:off x="7628730" y="4404212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Bad call</a:t>
            </a:r>
          </a:p>
        </p:txBody>
      </p:sp>
      <p:grpSp>
        <p:nvGrpSpPr>
          <p:cNvPr id="77846" name="Group 20"/>
          <p:cNvGrpSpPr>
            <a:grpSpLocks/>
          </p:cNvGrpSpPr>
          <p:nvPr/>
        </p:nvGrpSpPr>
        <p:grpSpPr bwMode="auto">
          <a:xfrm>
            <a:off x="4056877" y="5832475"/>
            <a:ext cx="4343400" cy="381000"/>
            <a:chOff x="1776" y="3264"/>
            <a:chExt cx="2736" cy="240"/>
          </a:xfrm>
        </p:grpSpPr>
        <p:sp>
          <p:nvSpPr>
            <p:cNvPr id="77920" name="AutoShape 21"/>
            <p:cNvSpPr>
              <a:spLocks noChangeArrowheads="1"/>
            </p:cNvSpPr>
            <p:nvPr/>
          </p:nvSpPr>
          <p:spPr bwMode="auto">
            <a:xfrm>
              <a:off x="3600" y="3264"/>
              <a:ext cx="912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921" name="AutoShape 22"/>
            <p:cNvSpPr>
              <a:spLocks noChangeArrowheads="1"/>
            </p:cNvSpPr>
            <p:nvPr/>
          </p:nvSpPr>
          <p:spPr bwMode="auto">
            <a:xfrm>
              <a:off x="1776" y="3264"/>
              <a:ext cx="624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922" name="Rectangle 23"/>
            <p:cNvSpPr>
              <a:spLocks noChangeArrowheads="1"/>
            </p:cNvSpPr>
            <p:nvPr/>
          </p:nvSpPr>
          <p:spPr bwMode="auto">
            <a:xfrm>
              <a:off x="2352" y="3264"/>
              <a:ext cx="1296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923" name="AutoShape 24"/>
            <p:cNvSpPr>
              <a:spLocks noChangeArrowheads="1"/>
            </p:cNvSpPr>
            <p:nvPr/>
          </p:nvSpPr>
          <p:spPr bwMode="auto">
            <a:xfrm>
              <a:off x="1776" y="3264"/>
              <a:ext cx="2736" cy="24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1 2 3 4 5 6 7 8 9 10 11 12 13 14 15 16</a:t>
              </a:r>
            </a:p>
          </p:txBody>
        </p:sp>
      </p:grpSp>
      <p:sp>
        <p:nvSpPr>
          <p:cNvPr id="77847" name="Text Box 25"/>
          <p:cNvSpPr txBox="1">
            <a:spLocks noChangeArrowheads="1"/>
          </p:cNvSpPr>
          <p:nvPr/>
        </p:nvSpPr>
        <p:spPr bwMode="auto">
          <a:xfrm>
            <a:off x="5264964" y="6503364"/>
            <a:ext cx="154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b="1" dirty="0">
                <a:solidFill>
                  <a:schemeClr val="tx1"/>
                </a:solidFill>
                <a:ea typeface="新細明體" charset="-120"/>
              </a:rPr>
              <a:t>Good pivots</a:t>
            </a:r>
          </a:p>
        </p:txBody>
      </p:sp>
      <p:sp>
        <p:nvSpPr>
          <p:cNvPr id="77848" name="Text Box 26"/>
          <p:cNvSpPr txBox="1">
            <a:spLocks noChangeArrowheads="1"/>
          </p:cNvSpPr>
          <p:nvPr/>
        </p:nvSpPr>
        <p:spPr bwMode="auto">
          <a:xfrm>
            <a:off x="3858439" y="6471077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b="1" dirty="0">
                <a:solidFill>
                  <a:schemeClr val="tx1"/>
                </a:solidFill>
                <a:ea typeface="新細明體" charset="-120"/>
              </a:rPr>
              <a:t>Bad pivots</a:t>
            </a:r>
          </a:p>
        </p:txBody>
      </p:sp>
      <p:sp>
        <p:nvSpPr>
          <p:cNvPr id="77849" name="Text Box 27"/>
          <p:cNvSpPr txBox="1">
            <a:spLocks noChangeArrowheads="1"/>
          </p:cNvSpPr>
          <p:nvPr/>
        </p:nvSpPr>
        <p:spPr bwMode="auto">
          <a:xfrm>
            <a:off x="7089002" y="6474832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b="1">
                <a:solidFill>
                  <a:schemeClr val="tx1"/>
                </a:solidFill>
                <a:ea typeface="新細明體" charset="-120"/>
              </a:rPr>
              <a:t>Bad pivots</a:t>
            </a:r>
          </a:p>
        </p:txBody>
      </p:sp>
      <p:sp>
        <p:nvSpPr>
          <p:cNvPr id="77850" name="AutoShape 28"/>
          <p:cNvSpPr>
            <a:spLocks/>
          </p:cNvSpPr>
          <p:nvPr/>
        </p:nvSpPr>
        <p:spPr bwMode="auto">
          <a:xfrm rot="-5400000">
            <a:off x="5923777" y="5413375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1" name="AutoShape 29"/>
          <p:cNvSpPr>
            <a:spLocks/>
          </p:cNvSpPr>
          <p:nvPr/>
        </p:nvSpPr>
        <p:spPr bwMode="auto">
          <a:xfrm rot="-5400000">
            <a:off x="4437877" y="5984875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2" name="AutoShape 30"/>
          <p:cNvSpPr>
            <a:spLocks/>
          </p:cNvSpPr>
          <p:nvPr/>
        </p:nvSpPr>
        <p:spPr bwMode="auto">
          <a:xfrm rot="-5400000">
            <a:off x="7638277" y="5756275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77853" name="Group 31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7854" name="Freeform 32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5" name="Freeform 33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6" name="Freeform 34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7" name="Freeform 35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8" name="Freeform 36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9" name="Freeform 37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0" name="Freeform 38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1" name="Freeform 39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2" name="Freeform 40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3" name="Freeform 41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4" name="Freeform 42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5" name="Freeform 43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6" name="Freeform 44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7" name="Freeform 45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8" name="Freeform 46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9" name="Freeform 47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0" name="Freeform 48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1" name="Freeform 49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2" name="Freeform 50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3" name="Freeform 51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4" name="Freeform 52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5" name="Freeform 53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6" name="Freeform 54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7" name="Freeform 55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8" name="Freeform 56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9" name="Freeform 57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0" name="Freeform 58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1" name="Freeform 59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2" name="Freeform 60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3" name="Freeform 61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4" name="Freeform 62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5" name="Freeform 63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6" name="Freeform 64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7" name="Freeform 65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8" name="Freeform 66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9" name="Freeform 67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0" name="Freeform 68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1" name="Freeform 69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2" name="Freeform 70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3" name="Freeform 71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4" name="Freeform 72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5" name="Freeform 73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6" name="Freeform 74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7" name="Freeform 75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8" name="Freeform 76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9" name="Freeform 77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0" name="Freeform 78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1" name="Freeform 79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2" name="Freeform 80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3" name="Freeform 81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4" name="Freeform 82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5" name="Freeform 83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6" name="Freeform 84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7" name="Freeform 85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8" name="Freeform 86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9" name="Freeform 87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0" name="Freeform 88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1" name="Freeform 89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2" name="Freeform 90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3" name="Freeform 91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4" name="Freeform 92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5" name="Freeform 93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6" name="Freeform 94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7" name="Freeform 95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8" name="Freeform 96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9" name="Freeform 97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32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Running </a:t>
            </a:r>
            <a:r>
              <a:rPr lang="en-US" altLang="zh-TW" dirty="0" err="1" smtClean="0"/>
              <a:t>TimE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36318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Probabilistic Fact #1: The expected number of coin tosses required in order to get one head is two</a:t>
                </a:r>
              </a:p>
              <a:p>
                <a:r>
                  <a:rPr lang="en-US" altLang="zh-TW" dirty="0" smtClean="0"/>
                  <a:t>Probabilistic Fact #2: Expectation is a linear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𝑐𝑋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denote the expected running time of quick-select.</a:t>
                </a:r>
              </a:p>
              <a:p>
                <a:r>
                  <a:rPr lang="en-US" altLang="zh-TW" dirty="0" smtClean="0"/>
                  <a:t>By Fact #2,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𝑒𝑥𝑝𝑒𝑐𝑡𝑒𝑑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𝑐𝑎𝑙𝑙𝑠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𝑏𝑒𝑓𝑜𝑟𝑒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𝑐𝑎𝑙𝑙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By Fact #1,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That is,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is a geometric series: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We can solve the selection problem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expected time.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885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363186"/>
              </a:xfrm>
              <a:blipFill rotWithShape="0">
                <a:blip r:embed="rId2"/>
                <a:stretch>
                  <a:fillRect l="-615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854" name="Group 4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8855" name="Freeform 5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6" name="Freeform 6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7" name="Freeform 7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8" name="Freeform 8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9" name="Freeform 9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0" name="Freeform 10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1" name="Freeform 11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2" name="Freeform 12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3" name="Freeform 13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4" name="Freeform 14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5" name="Freeform 15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6" name="Freeform 16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7" name="Freeform 17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8" name="Freeform 18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9" name="Freeform 19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0" name="Freeform 20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1" name="Freeform 21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2" name="Freeform 22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3" name="Freeform 23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4" name="Freeform 24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5" name="Freeform 25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6" name="Freeform 26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7" name="Freeform 27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8" name="Freeform 28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9" name="Freeform 29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0" name="Freeform 30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1" name="Freeform 31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2" name="Freeform 32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3" name="Freeform 33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4" name="Freeform 34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5" name="Freeform 35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6" name="Freeform 36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7" name="Freeform 37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8" name="Freeform 38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9" name="Freeform 39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0" name="Freeform 40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1" name="Freeform 41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2" name="Freeform 42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3" name="Freeform 43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4" name="Freeform 44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5" name="Freeform 45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6" name="Freeform 46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7" name="Freeform 47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8" name="Freeform 48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9" name="Freeform 49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0" name="Freeform 50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1" name="Freeform 51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2" name="Freeform 52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3" name="Freeform 53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4" name="Freeform 54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5" name="Freeform 55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6" name="Freeform 56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7" name="Freeform 57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8" name="Freeform 58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9" name="Freeform 59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0" name="Freeform 60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1" name="Freeform 61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2" name="Freeform 62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3" name="Freeform 63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4" name="Freeform 64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5" name="Freeform 65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6" name="Freeform 66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7" name="Freeform 67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8" name="Freeform 68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9" name="Freeform 69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20" name="Freeform 70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6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7" name="Group 2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9963" name="Freeform 3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4" name="Freeform 4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5" name="Freeform 5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6" name="Freeform 6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7" name="Freeform 7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8" name="Freeform 8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9" name="Freeform 9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0" name="Freeform 10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1" name="Freeform 11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2" name="Freeform 12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3" name="Freeform 13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4" name="Freeform 14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5" name="Freeform 15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6" name="Freeform 16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7" name="Freeform 17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8" name="Freeform 18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9" name="Freeform 19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0" name="Freeform 20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1" name="Freeform 21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2" name="Freeform 22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3" name="Freeform 23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4" name="Freeform 24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5" name="Freeform 25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6" name="Freeform 26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7" name="Freeform 27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8" name="Freeform 28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9" name="Freeform 29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0" name="Freeform 30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1" name="Freeform 31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2" name="Freeform 32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3" name="Freeform 33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4" name="Freeform 34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5" name="Freeform 35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6" name="Freeform 36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7" name="Freeform 37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8" name="Freeform 38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9" name="Freeform 39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0" name="Freeform 40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1" name="Freeform 41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2" name="Freeform 42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3" name="Freeform 43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4" name="Freeform 44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5" name="Freeform 45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6" name="Freeform 46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7" name="Freeform 47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8" name="Freeform 48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9" name="Freeform 49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0" name="Freeform 50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1" name="Freeform 51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2" name="Freeform 52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3" name="Freeform 53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4" name="Freeform 54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5" name="Freeform 55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6" name="Freeform 56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7" name="Freeform 57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8" name="Freeform 58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9" name="Freeform 59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0" name="Freeform 60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1" name="Freeform 61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2" name="Freeform 62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3" name="Freeform 63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4" name="Freeform 64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5" name="Freeform 65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6" name="Freeform 66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7" name="Freeform 67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8" name="Freeform 68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8651876" y="152400"/>
          <a:ext cx="16351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Clip" r:id="rId3" imgW="1630080" imgH="1650240" progId="MS_ClipArt_Gallery.5">
                  <p:embed/>
                </p:oleObj>
              </mc:Choice>
              <mc:Fallback>
                <p:oleObj name="Clip" r:id="rId3" imgW="1630080" imgH="16502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76" y="152400"/>
                        <a:ext cx="16351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Deterministic Selection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9" name="Rectangle 71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4077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sz="2000" dirty="0" smtClean="0">
                    <a:ea typeface="新細明體" charset="-120"/>
                  </a:rPr>
                  <a:t>We can do selection in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000" dirty="0" smtClean="0">
                    <a:ea typeface="新細明體" charset="-120"/>
                  </a:rPr>
                  <a:t> </a:t>
                </a:r>
                <a:r>
                  <a:rPr lang="en-US" altLang="zh-TW" sz="2000" dirty="0">
                    <a:ea typeface="新細明體" charset="-120"/>
                  </a:rPr>
                  <a:t>worst-case time.</a:t>
                </a:r>
              </a:p>
              <a:p>
                <a:r>
                  <a:rPr lang="en-US" altLang="zh-TW" sz="2000" dirty="0">
                    <a:ea typeface="新細明體" charset="-120"/>
                  </a:rPr>
                  <a:t>Main idea: recursively use the selection algorithm itself to find a good pivot for quick-select: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Divide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dirty="0" smtClean="0">
                    <a:ea typeface="新細明體" charset="-120"/>
                  </a:rPr>
                  <a:t> sets of 5 each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Find a median in each set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Recursively find the median of the “baby” medians. </a:t>
                </a:r>
              </a:p>
              <a:p>
                <a:endParaRPr lang="en-US" altLang="zh-TW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TW" sz="2000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TW" sz="2000" dirty="0" smtClean="0">
                  <a:ea typeface="新細明體" charset="-120"/>
                </a:endParaRPr>
              </a:p>
              <a:p>
                <a:r>
                  <a:rPr lang="en-US" altLang="zh-TW" sz="2000" dirty="0" smtClean="0">
                    <a:ea typeface="新細明體" charset="-120"/>
                  </a:rPr>
                  <a:t>See </a:t>
                </a:r>
                <a:r>
                  <a:rPr lang="en-US" altLang="zh-TW" sz="2000" dirty="0">
                    <a:ea typeface="新細明體" charset="-120"/>
                  </a:rPr>
                  <a:t>Exercise C-11.22 for details of analysis.</a:t>
                </a:r>
              </a:p>
            </p:txBody>
          </p:sp>
        </mc:Choice>
        <mc:Fallback xmlns="">
          <p:sp>
            <p:nvSpPr>
              <p:cNvPr id="79879" name="Rectangle 71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407791"/>
              </a:xfrm>
              <a:blipFill rotWithShape="0">
                <a:blip r:embed="rId5"/>
                <a:stretch>
                  <a:fillRect l="-738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880" name="Group 72"/>
          <p:cNvGrpSpPr>
            <a:grpSpLocks/>
          </p:cNvGrpSpPr>
          <p:nvPr/>
        </p:nvGrpSpPr>
        <p:grpSpPr bwMode="auto">
          <a:xfrm>
            <a:off x="2218531" y="4274634"/>
            <a:ext cx="7754938" cy="1676400"/>
            <a:chOff x="288" y="2640"/>
            <a:chExt cx="4885" cy="1056"/>
          </a:xfrm>
        </p:grpSpPr>
        <p:sp>
          <p:nvSpPr>
            <p:cNvPr id="247881" name="Rectangle 73"/>
            <p:cNvSpPr>
              <a:spLocks noChangeArrowheads="1"/>
            </p:cNvSpPr>
            <p:nvPr/>
          </p:nvSpPr>
          <p:spPr bwMode="auto">
            <a:xfrm>
              <a:off x="1200" y="2640"/>
              <a:ext cx="1728" cy="62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7882" name="Rectangle 74"/>
            <p:cNvSpPr>
              <a:spLocks noChangeArrowheads="1"/>
            </p:cNvSpPr>
            <p:nvPr/>
          </p:nvSpPr>
          <p:spPr bwMode="auto">
            <a:xfrm flipV="1">
              <a:off x="2640" y="3072"/>
              <a:ext cx="1728" cy="62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79883" name="Group 75"/>
            <p:cNvGrpSpPr>
              <a:grpSpLocks/>
            </p:cNvGrpSpPr>
            <p:nvPr/>
          </p:nvGrpSpPr>
          <p:grpSpPr bwMode="auto">
            <a:xfrm>
              <a:off x="1248" y="2736"/>
              <a:ext cx="192" cy="912"/>
              <a:chOff x="912" y="3216"/>
              <a:chExt cx="192" cy="912"/>
            </a:xfrm>
          </p:grpSpPr>
          <p:sp>
            <p:nvSpPr>
              <p:cNvPr id="247884" name="Rectangle 76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85" name="Text Box 77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886" name="Text Box 78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887" name="Text Box 79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888" name="Text Box 80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889" name="Text Box 81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4" name="Group 82"/>
            <p:cNvGrpSpPr>
              <a:grpSpLocks/>
            </p:cNvGrpSpPr>
            <p:nvPr/>
          </p:nvGrpSpPr>
          <p:grpSpPr bwMode="auto">
            <a:xfrm>
              <a:off x="4128" y="2736"/>
              <a:ext cx="192" cy="912"/>
              <a:chOff x="912" y="3216"/>
              <a:chExt cx="192" cy="912"/>
            </a:xfrm>
          </p:grpSpPr>
          <p:sp>
            <p:nvSpPr>
              <p:cNvPr id="247891" name="Rectangle 83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92" name="Text Box 84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893" name="Text Box 85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894" name="Text Box 86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895" name="Text Box 87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896" name="Text Box 88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5" name="Group 89"/>
            <p:cNvGrpSpPr>
              <a:grpSpLocks/>
            </p:cNvGrpSpPr>
            <p:nvPr/>
          </p:nvGrpSpPr>
          <p:grpSpPr bwMode="auto">
            <a:xfrm>
              <a:off x="1536" y="2736"/>
              <a:ext cx="192" cy="912"/>
              <a:chOff x="912" y="3216"/>
              <a:chExt cx="192" cy="912"/>
            </a:xfrm>
          </p:grpSpPr>
          <p:sp>
            <p:nvSpPr>
              <p:cNvPr id="247898" name="Rectangle 90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99" name="Text Box 91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00" name="Text Box 92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01" name="Text Box 93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02" name="Text Box 94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03" name="Text Box 95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6" name="Group 96"/>
            <p:cNvGrpSpPr>
              <a:grpSpLocks/>
            </p:cNvGrpSpPr>
            <p:nvPr/>
          </p:nvGrpSpPr>
          <p:grpSpPr bwMode="auto">
            <a:xfrm>
              <a:off x="1824" y="2736"/>
              <a:ext cx="192" cy="912"/>
              <a:chOff x="912" y="3216"/>
              <a:chExt cx="192" cy="912"/>
            </a:xfrm>
          </p:grpSpPr>
          <p:sp>
            <p:nvSpPr>
              <p:cNvPr id="247905" name="Rectangle 97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06" name="Text Box 98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07" name="Text Box 99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08" name="Text Box 100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09" name="Text Box 101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10" name="Text Box 102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7" name="Group 103"/>
            <p:cNvGrpSpPr>
              <a:grpSpLocks/>
            </p:cNvGrpSpPr>
            <p:nvPr/>
          </p:nvGrpSpPr>
          <p:grpSpPr bwMode="auto">
            <a:xfrm>
              <a:off x="2112" y="2736"/>
              <a:ext cx="192" cy="912"/>
              <a:chOff x="912" y="3216"/>
              <a:chExt cx="192" cy="912"/>
            </a:xfrm>
          </p:grpSpPr>
          <p:sp>
            <p:nvSpPr>
              <p:cNvPr id="247912" name="Rectangle 104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13" name="Text Box 105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14" name="Text Box 106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15" name="Text Box 107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16" name="Text Box 108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17" name="Text Box 109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8" name="Group 110"/>
            <p:cNvGrpSpPr>
              <a:grpSpLocks/>
            </p:cNvGrpSpPr>
            <p:nvPr/>
          </p:nvGrpSpPr>
          <p:grpSpPr bwMode="auto">
            <a:xfrm>
              <a:off x="2400" y="2736"/>
              <a:ext cx="192" cy="912"/>
              <a:chOff x="912" y="3216"/>
              <a:chExt cx="192" cy="912"/>
            </a:xfrm>
          </p:grpSpPr>
          <p:sp>
            <p:nvSpPr>
              <p:cNvPr id="247919" name="Rectangle 111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20" name="Text Box 112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21" name="Text Box 113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22" name="Text Box 114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23" name="Text Box 115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24" name="Text Box 116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9" name="Group 117"/>
            <p:cNvGrpSpPr>
              <a:grpSpLocks/>
            </p:cNvGrpSpPr>
            <p:nvPr/>
          </p:nvGrpSpPr>
          <p:grpSpPr bwMode="auto">
            <a:xfrm>
              <a:off x="2688" y="2736"/>
              <a:ext cx="192" cy="912"/>
              <a:chOff x="912" y="3216"/>
              <a:chExt cx="192" cy="912"/>
            </a:xfrm>
          </p:grpSpPr>
          <p:sp>
            <p:nvSpPr>
              <p:cNvPr id="247926" name="Rectangle 118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27" name="Text Box 119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28" name="Text Box 120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29" name="Text Box 121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30" name="Text Box 122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31" name="Text Box 123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0" name="Group 124"/>
            <p:cNvGrpSpPr>
              <a:grpSpLocks/>
            </p:cNvGrpSpPr>
            <p:nvPr/>
          </p:nvGrpSpPr>
          <p:grpSpPr bwMode="auto">
            <a:xfrm>
              <a:off x="2976" y="2736"/>
              <a:ext cx="192" cy="912"/>
              <a:chOff x="912" y="3216"/>
              <a:chExt cx="192" cy="912"/>
            </a:xfrm>
          </p:grpSpPr>
          <p:sp>
            <p:nvSpPr>
              <p:cNvPr id="247933" name="Rectangle 125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34" name="Text Box 126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35" name="Text Box 127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36" name="Text Box 128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37" name="Text Box 129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38" name="Text Box 130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1" name="Group 131"/>
            <p:cNvGrpSpPr>
              <a:grpSpLocks/>
            </p:cNvGrpSpPr>
            <p:nvPr/>
          </p:nvGrpSpPr>
          <p:grpSpPr bwMode="auto">
            <a:xfrm>
              <a:off x="3264" y="2736"/>
              <a:ext cx="192" cy="912"/>
              <a:chOff x="912" y="3216"/>
              <a:chExt cx="192" cy="912"/>
            </a:xfrm>
          </p:grpSpPr>
          <p:sp>
            <p:nvSpPr>
              <p:cNvPr id="247940" name="Rectangle 132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41" name="Text Box 133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42" name="Text Box 134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43" name="Text Box 135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44" name="Text Box 136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45" name="Text Box 137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2" name="Group 138"/>
            <p:cNvGrpSpPr>
              <a:grpSpLocks/>
            </p:cNvGrpSpPr>
            <p:nvPr/>
          </p:nvGrpSpPr>
          <p:grpSpPr bwMode="auto">
            <a:xfrm>
              <a:off x="3552" y="2736"/>
              <a:ext cx="192" cy="912"/>
              <a:chOff x="912" y="3216"/>
              <a:chExt cx="192" cy="912"/>
            </a:xfrm>
          </p:grpSpPr>
          <p:sp>
            <p:nvSpPr>
              <p:cNvPr id="247947" name="Rectangle 139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48" name="Text Box 140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49" name="Text Box 141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50" name="Text Box 142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51" name="Text Box 143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52" name="Text Box 144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3" name="Group 145"/>
            <p:cNvGrpSpPr>
              <a:grpSpLocks/>
            </p:cNvGrpSpPr>
            <p:nvPr/>
          </p:nvGrpSpPr>
          <p:grpSpPr bwMode="auto">
            <a:xfrm>
              <a:off x="3840" y="2736"/>
              <a:ext cx="192" cy="912"/>
              <a:chOff x="912" y="3216"/>
              <a:chExt cx="192" cy="912"/>
            </a:xfrm>
          </p:grpSpPr>
          <p:sp>
            <p:nvSpPr>
              <p:cNvPr id="247954" name="Rectangle 146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55" name="Text Box 147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56" name="Text Box 148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57" name="Text Box 149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58" name="Text Box 150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59" name="Text Box 151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sp>
          <p:nvSpPr>
            <p:cNvPr id="247960" name="Rectangle 152"/>
            <p:cNvSpPr>
              <a:spLocks noChangeArrowheads="1"/>
            </p:cNvSpPr>
            <p:nvPr/>
          </p:nvSpPr>
          <p:spPr bwMode="auto">
            <a:xfrm>
              <a:off x="2640" y="3072"/>
              <a:ext cx="288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zh-TW" altLang="en-US">
                <a:solidFill>
                  <a:schemeClr val="tx1"/>
                </a:solidFill>
                <a:ea typeface="新細明體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961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288" y="2676"/>
                  <a:ext cx="709" cy="44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ea typeface="新細明體" charset="-120"/>
                    </a:rPr>
                    <a:t>Min size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ea typeface="新細明體" charset="-12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𝐿</m:t>
                      </m:r>
                    </m:oMath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47961" name="Text 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2676"/>
                  <a:ext cx="709" cy="44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405" t="-3448" r="-4865" b="-15517"/>
                  </a:stretch>
                </a:blip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962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4464" y="3108"/>
                  <a:ext cx="709" cy="44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ea typeface="新細明體" charset="-120"/>
                    </a:rPr>
                    <a:t>Min size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ea typeface="新細明體" charset="-12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𝐺</m:t>
                      </m:r>
                    </m:oMath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47962" name="Text 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4" y="3108"/>
                  <a:ext cx="709" cy="4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405" t="-3448" r="-4865" b="-16379"/>
                  </a:stretch>
                </a:blip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63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</a:t>
                </a:r>
                <a:r>
                  <a:rPr lang="en-US" dirty="0"/>
                  <a:t>are given two sorted </a:t>
                </a:r>
                <a:r>
                  <a:rPr lang="en-US" dirty="0" smtClean="0"/>
                  <a:t>arrays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a large enough buffer </a:t>
                </a:r>
                <a:r>
                  <a:rPr lang="en-US" dirty="0" smtClean="0"/>
                  <a:t>at </a:t>
                </a:r>
                <a:r>
                  <a:rPr lang="en-US" dirty="0"/>
                  <a:t>the end to 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Write a method to merge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sorted </a:t>
                </a:r>
                <a:r>
                  <a:rPr lang="en-US" dirty="0" smtClean="0"/>
                  <a:t>order.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096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method to sort an array of strings so that all the anagrams are next to each other. </a:t>
            </a:r>
            <a:endParaRPr lang="en-US" dirty="0" smtClean="0"/>
          </a:p>
          <a:p>
            <a:pPr lvl="1"/>
            <a:r>
              <a:rPr lang="en-US" dirty="0" smtClean="0"/>
              <a:t>Two words are </a:t>
            </a:r>
            <a:r>
              <a:rPr lang="en-US" dirty="0" smtClean="0">
                <a:solidFill>
                  <a:schemeClr val="accent1"/>
                </a:solidFill>
              </a:rPr>
              <a:t>anagrams</a:t>
            </a:r>
            <a:r>
              <a:rPr lang="en-US" dirty="0" smtClean="0"/>
              <a:t> if they use the exact same letters, i.e., race and care are anagrams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335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have a </a:t>
            </a:r>
            <a:r>
              <a:rPr lang="en-US" dirty="0" smtClean="0"/>
              <a:t>2 TB </a:t>
            </a:r>
            <a:r>
              <a:rPr lang="en-US" dirty="0"/>
              <a:t>file with one string per line. Explain </a:t>
            </a:r>
            <a:r>
              <a:rPr lang="en-US" dirty="0" smtClean="0"/>
              <a:t>how </a:t>
            </a:r>
            <a:r>
              <a:rPr lang="en-US" dirty="0"/>
              <a:t>you would sort the file.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5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Recurrence Equation Setup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Algorithm – transform multiplication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 into multiplication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-bit integers and some additions/shifts</a:t>
                </a:r>
              </a:p>
              <a:p>
                <a:r>
                  <a:rPr lang="en-US" altLang="zh-TW" dirty="0"/>
                  <a:t>The recurrence equation for this algorithm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The solution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which is the same as naïve </a:t>
                </a:r>
                <a:r>
                  <a:rPr lang="en-US" altLang="zh-TW" dirty="0" smtClean="0"/>
                  <a:t>algorithm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35417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/>
                  <a:t> into high and low order halves: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</a:t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multiply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3541714"/>
              </a:xfrm>
              <a:blipFill rotWithShape="0">
                <a:blip r:embed="rId3"/>
                <a:stretch>
                  <a:fillRect l="-1057" t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Now, back to mergesort…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The running time of Merge Sort can be expressed by the recurrence equation: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need to determine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, the time to merge two sorted sequences each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994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/>
                  <a:t>Algorithm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u="sng">
                        <a:latin typeface="Cambria Math" panose="02040503050406030204" pitchFamily="18" charset="0"/>
                      </a:rPr>
                      <m:t>mergeSort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Input:</a:t>
                </a:r>
                <a:r>
                  <a:rPr lang="en-US" dirty="0"/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elements, </a:t>
                </a:r>
                <a:br>
                  <a:rPr lang="en-US" dirty="0"/>
                </a:br>
                <a:r>
                  <a:rPr lang="en-US" dirty="0"/>
                  <a:t>          Comparator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Output:</a:t>
                </a:r>
                <a:r>
                  <a:rPr lang="en-US" dirty="0"/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sorted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partition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mergeSort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mergeSort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merge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752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2922</TotalTime>
  <Words>4449</Words>
  <Application>Microsoft Office PowerPoint</Application>
  <PresentationFormat>Widescreen</PresentationFormat>
  <Paragraphs>1127</Paragraphs>
  <Slides>78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Arial</vt:lpstr>
      <vt:lpstr>Calibri</vt:lpstr>
      <vt:lpstr>Cambria Math</vt:lpstr>
      <vt:lpstr>ＭＳ Ｐゴシック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Wingdings</vt:lpstr>
      <vt:lpstr>Circuit</vt:lpstr>
      <vt:lpstr>Clip</vt:lpstr>
      <vt:lpstr>VISIO</vt:lpstr>
      <vt:lpstr>Chapter 11 Sorting, Sets, and Selection</vt:lpstr>
      <vt:lpstr>Merge Sort</vt:lpstr>
      <vt:lpstr>Merge-Sort</vt:lpstr>
      <vt:lpstr>Divide and Conquer Algorithms analysis with recurrence equations</vt:lpstr>
      <vt:lpstr>Divide and Conquer Algorithms analysis with recurrence equations</vt:lpstr>
      <vt:lpstr>Exercise Recurrence Equation Setup</vt:lpstr>
      <vt:lpstr>Exercise Recurrence Equation Setup</vt:lpstr>
      <vt:lpstr>Exercise Recurrence Equation Setup</vt:lpstr>
      <vt:lpstr>Now, back to mergesort…</vt:lpstr>
      <vt:lpstr>Merging Two Sorted Sequences</vt:lpstr>
      <vt:lpstr>And the complexity of mergesort…</vt:lpstr>
      <vt:lpstr>Merge-Sort Execution Tree (recursive calls)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Another Analysis of Merge-Sort</vt:lpstr>
      <vt:lpstr>Summary of Sorting Algorithms (so far)</vt:lpstr>
      <vt:lpstr>Quick-Sort</vt:lpstr>
      <vt:lpstr>Quick-Sort</vt:lpstr>
      <vt:lpstr>Analysis of Quick Sort  using Recurrence Relations</vt:lpstr>
      <vt:lpstr>Partition</vt:lpstr>
      <vt:lpstr>So, the expected complexity of Quick Sort</vt:lpstr>
      <vt:lpstr>Quick-Sort Tree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Worst-case Running Time</vt:lpstr>
      <vt:lpstr>Expected Running Time removing equal split assumption</vt:lpstr>
      <vt:lpstr>Expected Running Time</vt:lpstr>
      <vt:lpstr>In-Place Quick-Sort</vt:lpstr>
      <vt:lpstr>In-Place Partitioning</vt:lpstr>
      <vt:lpstr>Summary of Sorting Algorithms (so far)</vt:lpstr>
      <vt:lpstr>Sorting Lower Bound</vt:lpstr>
      <vt:lpstr>Comparison-Based Sorting</vt:lpstr>
      <vt:lpstr>Counting Comparisons</vt:lpstr>
      <vt:lpstr>Decision Tree Height</vt:lpstr>
      <vt:lpstr>The Lower Bound</vt:lpstr>
      <vt:lpstr>Bucket-Sort and Radix-Sort</vt:lpstr>
      <vt:lpstr>Bucket-Sort </vt:lpstr>
      <vt:lpstr>Properties and Extensions</vt:lpstr>
      <vt:lpstr>Example</vt:lpstr>
      <vt:lpstr>Lexicographic Order</vt:lpstr>
      <vt:lpstr>Lexicographic Order Formalized</vt:lpstr>
      <vt:lpstr>Exercise Lexicographic Order</vt:lpstr>
      <vt:lpstr>Exercise Lexicographic Order</vt:lpstr>
      <vt:lpstr>Lexicographic-Sort</vt:lpstr>
      <vt:lpstr>Radix-Sort </vt:lpstr>
      <vt:lpstr>Example Radix-Sort for Binary Numbers</vt:lpstr>
      <vt:lpstr>Summary of Sorting Algorithms</vt:lpstr>
      <vt:lpstr>Sets</vt:lpstr>
      <vt:lpstr>Set Operations</vt:lpstr>
      <vt:lpstr>Generic Merging</vt:lpstr>
      <vt:lpstr>Using Generic Merge for Set Operations</vt:lpstr>
      <vt:lpstr>Better/Typical Set Implementation </vt:lpstr>
      <vt:lpstr>Selection</vt:lpstr>
      <vt:lpstr>The Selection Problem</vt:lpstr>
      <vt:lpstr>The Selection Problem</vt:lpstr>
      <vt:lpstr>The Minimum (or Maximum)</vt:lpstr>
      <vt:lpstr>Quick-Select </vt:lpstr>
      <vt:lpstr>Quick-Select Visualization</vt:lpstr>
      <vt:lpstr> Exercise</vt:lpstr>
      <vt:lpstr>Expected Running Time</vt:lpstr>
      <vt:lpstr>Expected Running TimE</vt:lpstr>
      <vt:lpstr>Deterministic Selection </vt:lpstr>
      <vt:lpstr>Interview Question 1</vt:lpstr>
      <vt:lpstr>Interview Question 2</vt:lpstr>
      <vt:lpstr>Interview Question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369</cp:revision>
  <dcterms:created xsi:type="dcterms:W3CDTF">2015-08-27T15:17:35Z</dcterms:created>
  <dcterms:modified xsi:type="dcterms:W3CDTF">2015-10-28T14:31:47Z</dcterms:modified>
</cp:coreProperties>
</file>